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2" r:id="rId1"/>
  </p:sldMasterIdLst>
  <p:sldIdLst>
    <p:sldId id="306" r:id="rId2"/>
    <p:sldId id="256" r:id="rId3"/>
    <p:sldId id="307" r:id="rId4"/>
    <p:sldId id="314" r:id="rId5"/>
    <p:sldId id="311" r:id="rId6"/>
    <p:sldId id="287" r:id="rId7"/>
    <p:sldId id="313" r:id="rId8"/>
    <p:sldId id="269" r:id="rId9"/>
    <p:sldId id="257" r:id="rId10"/>
    <p:sldId id="295" r:id="rId11"/>
    <p:sldId id="309" r:id="rId12"/>
    <p:sldId id="308" r:id="rId13"/>
    <p:sldId id="258" r:id="rId14"/>
    <p:sldId id="318" r:id="rId15"/>
    <p:sldId id="296" r:id="rId16"/>
    <p:sldId id="275" r:id="rId17"/>
    <p:sldId id="322" r:id="rId18"/>
    <p:sldId id="323" r:id="rId19"/>
    <p:sldId id="324" r:id="rId20"/>
    <p:sldId id="281" r:id="rId21"/>
    <p:sldId id="312" r:id="rId22"/>
    <p:sldId id="276" r:id="rId23"/>
    <p:sldId id="277" r:id="rId24"/>
    <p:sldId id="282" r:id="rId25"/>
    <p:sldId id="279" r:id="rId26"/>
    <p:sldId id="259" r:id="rId27"/>
    <p:sldId id="280" r:id="rId28"/>
    <p:sldId id="284" r:id="rId29"/>
    <p:sldId id="260" r:id="rId30"/>
    <p:sldId id="283" r:id="rId31"/>
    <p:sldId id="325" r:id="rId32"/>
    <p:sldId id="291" r:id="rId33"/>
    <p:sldId id="315" r:id="rId34"/>
    <p:sldId id="316" r:id="rId35"/>
    <p:sldId id="317" r:id="rId36"/>
    <p:sldId id="326" r:id="rId37"/>
    <p:sldId id="289" r:id="rId38"/>
    <p:sldId id="310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06" autoAdjust="0"/>
    <p:restoredTop sz="98545" autoAdjust="0"/>
  </p:normalViewPr>
  <p:slideViewPr>
    <p:cSldViewPr>
      <p:cViewPr varScale="1">
        <p:scale>
          <a:sx n="107" d="100"/>
          <a:sy n="107" d="100"/>
        </p:scale>
        <p:origin x="-9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6FEF-A48D-423F-9E60-07B8ABD4478D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6FEF-A48D-423F-9E60-07B8ABD4478D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6FEF-A48D-423F-9E60-07B8ABD4478D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6FEF-A48D-423F-9E60-07B8ABD4478D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6FEF-A48D-423F-9E60-07B8ABD4478D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6FEF-A48D-423F-9E60-07B8ABD4478D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6FEF-A48D-423F-9E60-07B8ABD4478D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6FEF-A48D-423F-9E60-07B8ABD4478D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6FEF-A48D-423F-9E60-07B8ABD4478D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6FEF-A48D-423F-9E60-07B8ABD4478D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6FEF-A48D-423F-9E60-07B8ABD4478D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4C96FEF-A48D-423F-9E60-07B8ABD4478D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Пользователь\Рабочий стол\slaydy_1_se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488" y="6281936"/>
            <a:ext cx="2880320" cy="57606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239000" cy="748684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2"/>
                </a:solidFill>
                <a:latin typeface="Times New Roman"/>
                <a:ea typeface="Times New Roman"/>
              </a:rPr>
              <a:t>Доступная среда</a:t>
            </a:r>
            <a:endParaRPr lang="ru-RU" dirty="0"/>
          </a:p>
        </p:txBody>
      </p:sp>
      <p:pic>
        <p:nvPicPr>
          <p:cNvPr id="6" name="Содержимое 5" descr="C:\Documents and Settings\Пользователь\Рабочий стол\IMG_709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929066"/>
            <a:ext cx="335758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Пользователь\Рабочий стол\IMG_709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500174"/>
            <a:ext cx="340042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Пользователь\Рабочий стол\IMG_41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428736"/>
            <a:ext cx="335758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Пользователь\Рабочий стол\IMG_709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071942"/>
            <a:ext cx="335758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857488" y="6229352"/>
            <a:ext cx="3000396" cy="62864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Новая Усмань 2016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8229600" cy="77554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 Результаты   ЕГЭ в 2016 году</a:t>
            </a:r>
            <a:endParaRPr lang="ru-RU" sz="4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571604" y="1643050"/>
          <a:ext cx="5767232" cy="4154489"/>
        </p:xfrm>
        <a:graphic>
          <a:graphicData uri="http://schemas.openxmlformats.org/drawingml/2006/table">
            <a:tbl>
              <a:tblPr/>
              <a:tblGrid>
                <a:gridCol w="1500198"/>
                <a:gridCol w="1428760"/>
                <a:gridCol w="1500198"/>
                <a:gridCol w="1338076"/>
              </a:tblGrid>
              <a:tr h="642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Общеобразовательный предмет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 участников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Кол-во учащихся, набравших  максимальные баллы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 набрали мин.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кол-во баллов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755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Русский язык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235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90-100    8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1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Математика Б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232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19-20     21 человек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 (1 выпускник </a:t>
                      </a:r>
                      <a:r>
                        <a:rPr lang="ru-RU" sz="10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прошл</a:t>
                      </a: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лет)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Математика П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180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70-80       6 человек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Физика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83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70-80     1 человек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1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Химия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70-80      6 человек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80-90      1 человек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1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Информатика и ИКТ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70-80     1 человек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80-90     1 человек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1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Биология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70-80     5 человека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80-90     2 человека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1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История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70-80     2 человека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80-90     1 человек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География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60-70      1 человек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Английский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60-70      1 человек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Немецкий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</a:t>
                      </a:r>
                      <a:endParaRPr lang="ru-RU" sz="1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1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Обществознание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139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70-80       5 человек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80-90       1 человек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1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Литература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80-90       2 человека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90-100     1 человек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4" marR="49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714612" y="6143644"/>
            <a:ext cx="3096344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70410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  Результаты   ОГЭ в 2016 году</a:t>
            </a:r>
            <a:endParaRPr lang="ru-RU" sz="36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571604" y="2214554"/>
          <a:ext cx="6009640" cy="3484821"/>
        </p:xfrm>
        <a:graphic>
          <a:graphicData uri="http://schemas.openxmlformats.org/drawingml/2006/table">
            <a:tbl>
              <a:tblPr/>
              <a:tblGrid>
                <a:gridCol w="1508760"/>
                <a:gridCol w="2340610"/>
                <a:gridCol w="1259840"/>
                <a:gridCol w="900430"/>
              </a:tblGrid>
              <a:tr h="785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Предмет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Количество выпускников, прошедших ГИА в форме ОГЭ и ГВЭ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На «2»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На «5»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Математика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595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Русский язык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595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Химия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Обществознание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418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Информатика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Литература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Английский  язык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Биология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222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Физика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История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География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164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714612" y="6143644"/>
            <a:ext cx="3096344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98985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Результаты третьего этапа Всероссийской олимпиады школьников в 2016 году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2000240"/>
            <a:ext cx="6912768" cy="400052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Налетов Илья Васильевич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уч-ся 11 класса МКОУ «Рогачевская СОШ»  призер по литературе.</a:t>
            </a:r>
          </a:p>
          <a:p>
            <a:pPr lvl="0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Лазутина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Евгения Александровна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уч-ся 10 класса  МКОУ «Масловская СОШ»  призер по географии.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Малыхина Галина Андреевна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уч-ся 9 класса  МКОУ «Масловская СОШ»  призер по географии.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Лунева Татьяна Сергеевна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уч-ся 11 класса  МКОУ Орловская СОШ» призер  по биологии и по экологии.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83023" y="6269625"/>
            <a:ext cx="3096344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571480"/>
            <a:ext cx="3714776" cy="632666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Победитель областного конкурса  </a:t>
            </a:r>
            <a:b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исследовательских работ </a:t>
            </a:r>
            <a:b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«Литературное краеведение»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Довганьфот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4429132"/>
            <a:ext cx="2662217" cy="199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Пользователь\Рабочий стол\Казьмин\Казьмин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357298"/>
            <a:ext cx="2987063" cy="19882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28662" y="3643314"/>
            <a:ext cx="32147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Победитель областного, участник 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V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Всероссийского конкурса юных чтецов «Живая классика»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победил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214818"/>
            <a:ext cx="1594157" cy="241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143504" y="3500438"/>
            <a:ext cx="2857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Победители смотра школьных  музеев  и краеведческих экспозиций 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IMG_1945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1142984"/>
            <a:ext cx="1935654" cy="225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000364" y="6176978"/>
            <a:ext cx="3071814" cy="68102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29256" y="357166"/>
            <a:ext cx="23574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Призёр  областного конкурса «Самый грамотный» 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48979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Районные стипендии отличникам</a:t>
            </a:r>
            <a:endParaRPr lang="ru-RU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28926" y="6143644"/>
            <a:ext cx="3143272" cy="57150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Новая Усмань 2016</a:t>
            </a:r>
            <a:endParaRPr lang="ru-RU" sz="2400" dirty="0"/>
          </a:p>
        </p:txBody>
      </p:sp>
      <p:pic>
        <p:nvPicPr>
          <p:cNvPr id="17409" name="Picture 1" descr="C:\Documents and Settings\Пользователь\Рабочий стол\Фото - стипендии\IMG_26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357298"/>
            <a:ext cx="6286544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7239000" cy="792088"/>
          </a:xfrm>
        </p:spPr>
        <p:txBody>
          <a:bodyPr/>
          <a:lstStyle/>
          <a:p>
            <a:pPr algn="ctr"/>
            <a:r>
              <a:rPr lang="ru-RU" sz="32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МКУДО  «ДЮЦ»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6302307"/>
            <a:ext cx="2880320" cy="53720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6385" name="Picture 1" descr="C:\Documents and Settings\Пользователь\Рабочий стол\фото конференция ДЮЦ\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00174"/>
            <a:ext cx="3047994" cy="2031996"/>
          </a:xfrm>
          <a:prstGeom prst="rect">
            <a:avLst/>
          </a:prstGeom>
          <a:noFill/>
        </p:spPr>
      </p:pic>
      <p:pic>
        <p:nvPicPr>
          <p:cNvPr id="19" name="Рисунок 18" descr="C:\Documents and Settings\Пользователь\Рабочий стол\фото конференция ДЮЦ\Калансчин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571612"/>
            <a:ext cx="3071834" cy="202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Documents and Settings\Пользователь\Рабочий стол\фото конференция ДЮЦ\DSC_53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929066"/>
            <a:ext cx="3075471" cy="209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Пользователь\Рабочий стол\фото конференция ДЮЦ\IMG_156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3929066"/>
            <a:ext cx="3067604" cy="206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8868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Достижения воспитанников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МКУДО «ДЮЦ»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438912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Шестой Всероссийский конкурс «Новые звезды»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 Лауреат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степени, победитель в номинации «Лучший танец». Хореографическая  студия  «Грация», руководитель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Шамаева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Светлана Николаевна.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2 .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Всероссийский конкурс  на лучшую сказочную историю «Скоро сказка сказывается»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Капылова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Елизавета, 1 место, клуб «Художественное творчество», руководитель Наумова Оксана Александровна.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Всероссийский конкурс творческих работ «Для мамы с любовью!»,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Белозеров Максим, победитель 1 степени, клуб «Художественное творчество», руководитель Наумова Оксана Александровна. 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Областной (в рамках Всероссийского) конкурс «Моя малая родина: природа, культура, этнос»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Ушакова Олеся, 1 место,  клуб «Экологический», руководитель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Зазулина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Надежда Николаевна.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Областной (в рамках Всероссийского)  конкурс для детей с ограниченными возможностями «Добрый волшебник»,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Ушакова Олеся, 1 место, клуб «Экологический», руководитель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Зазулина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Надежда Николаевна.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Областной конкурс реализованных проектов «Будущее, в котором я хочу жить!»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1 место, клуб «Экологический», руководитель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Зазулина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Надежда Николаевна.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488" y="6215082"/>
            <a:ext cx="2880320" cy="53720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85728"/>
            <a:ext cx="7686700" cy="7041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Районные мероприятия МКУДО «ДЮЦ»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00108"/>
            <a:ext cx="8501122" cy="5214974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районный митинг «Дети Беслана»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районная (в рамках Всероссийской) благотворительная акция «Белый цветок»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конкурсы чтецов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конкурс непрофессиональных танцоров «Танцевальный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микс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конкурсы рисунков и прикладного творчества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районный смотр-конкурс художественной самодеятельности «Весенняя мозаика»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«Стартинейджер»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смотр строя и песни «Юнармеец» 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День защиты детей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фестиваль-конкурс современных танцевальных направлений Новоусманского района 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«Дай пять!»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конкурс непрофессиональных исполнителей патриотической песни в формате караоке – шоу 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« Прекрасный мир кино!»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районная конференция для молодых людей с ограниченными возможностями здоровья 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«Живите долго!»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ежегодная районная конференция «Молодежь Новоусманского района против СПИДа и наркотиков»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Веселые старты» 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«Папа, мама, я- спортивная семья!»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«Георгиевская ленточка»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28926" y="6320792"/>
            <a:ext cx="2880320" cy="53720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043890" cy="4897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Результаты областных конкурсов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643050"/>
            <a:ext cx="8229600" cy="4389120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Областной (в рамках Всероссийского) фестиваль школьных хоров «Поют дети России»,   МБОУ «</a:t>
            </a:r>
            <a:r>
              <a:rPr lang="ru-RU" sz="4500" dirty="0" err="1" smtClean="0">
                <a:latin typeface="Times New Roman" pitchFamily="18" charset="0"/>
                <a:cs typeface="Times New Roman" pitchFamily="18" charset="0"/>
              </a:rPr>
              <a:t>Новоусманский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лицей» и МКОУ «Никольская СОШ» - 2 место.</a:t>
            </a:r>
          </a:p>
          <a:p>
            <a:pPr lvl="0"/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Областной конкурс творческих работ «Символы России и Воронежского края»:</a:t>
            </a:r>
          </a:p>
          <a:p>
            <a:pPr>
              <a:buNone/>
            </a:pPr>
            <a:r>
              <a:rPr lang="ru-RU" sz="4500" smtClean="0">
                <a:latin typeface="Times New Roman" pitchFamily="18" charset="0"/>
                <a:cs typeface="Times New Roman" pitchFamily="18" charset="0"/>
              </a:rPr>
              <a:t>     Кравцова 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Елизавета МКОУ «</a:t>
            </a:r>
            <a:r>
              <a:rPr lang="ru-RU" sz="4500" dirty="0" err="1" smtClean="0">
                <a:latin typeface="Times New Roman" pitchFamily="18" charset="0"/>
                <a:cs typeface="Times New Roman" pitchFamily="18" charset="0"/>
              </a:rPr>
              <a:t>Трудовская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ООШ» -  3 место </a:t>
            </a:r>
          </a:p>
          <a:p>
            <a:pPr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4500" dirty="0" err="1" smtClean="0">
                <a:latin typeface="Times New Roman" pitchFamily="18" charset="0"/>
                <a:cs typeface="Times New Roman" pitchFamily="18" charset="0"/>
              </a:rPr>
              <a:t>Бортникова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Алина  МКУДО «ДЮЦ» - 3 место.</a:t>
            </a:r>
          </a:p>
          <a:p>
            <a:pPr lvl="0"/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Областной конкурс патриотической песни «Красная гвоздика»:</a:t>
            </a:r>
          </a:p>
          <a:p>
            <a:pPr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4500" dirty="0" err="1" smtClean="0">
                <a:latin typeface="Times New Roman" pitchFamily="18" charset="0"/>
                <a:cs typeface="Times New Roman" pitchFamily="18" charset="0"/>
              </a:rPr>
              <a:t>Резникова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Евгения  МБОУ «</a:t>
            </a:r>
            <a:r>
              <a:rPr lang="ru-RU" sz="4500" dirty="0" err="1" smtClean="0">
                <a:latin typeface="Times New Roman" pitchFamily="18" charset="0"/>
                <a:cs typeface="Times New Roman" pitchFamily="18" charset="0"/>
              </a:rPr>
              <a:t>Новоусманский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лицей» -  3 место</a:t>
            </a:r>
          </a:p>
          <a:p>
            <a:pPr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    Голованова Александра МКОУ «</a:t>
            </a:r>
            <a:r>
              <a:rPr lang="ru-RU" sz="4500" dirty="0" err="1" smtClean="0">
                <a:latin typeface="Times New Roman" pitchFamily="18" charset="0"/>
                <a:cs typeface="Times New Roman" pitchFamily="18" charset="0"/>
              </a:rPr>
              <a:t>Новоусманская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СОШ №4» - 3 место.</a:t>
            </a:r>
          </a:p>
          <a:p>
            <a:pPr lvl="0"/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Областной творческий конкурс «Старая, старая сказка»:</a:t>
            </a:r>
          </a:p>
          <a:p>
            <a:pPr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4500" dirty="0" err="1" smtClean="0">
                <a:latin typeface="Times New Roman" pitchFamily="18" charset="0"/>
                <a:cs typeface="Times New Roman" pitchFamily="18" charset="0"/>
              </a:rPr>
              <a:t>Варнавский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Павел  МКОУ «</a:t>
            </a:r>
            <a:r>
              <a:rPr lang="ru-RU" sz="4500" dirty="0" err="1" smtClean="0">
                <a:latin typeface="Times New Roman" pitchFamily="18" charset="0"/>
                <a:cs typeface="Times New Roman" pitchFamily="18" charset="0"/>
              </a:rPr>
              <a:t>Выкрестовская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ООШ» - 2 место</a:t>
            </a:r>
          </a:p>
          <a:p>
            <a:pPr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4500" dirty="0" err="1" smtClean="0">
                <a:latin typeface="Times New Roman" pitchFamily="18" charset="0"/>
                <a:cs typeface="Times New Roman" pitchFamily="18" charset="0"/>
              </a:rPr>
              <a:t>Зазулин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Максим  МКОУ «</a:t>
            </a:r>
            <a:r>
              <a:rPr lang="ru-RU" sz="4500" dirty="0" err="1" smtClean="0">
                <a:latin typeface="Times New Roman" pitchFamily="18" charset="0"/>
                <a:cs typeface="Times New Roman" pitchFamily="18" charset="0"/>
              </a:rPr>
              <a:t>Новоусманская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СОШ №2» - 3 место</a:t>
            </a:r>
          </a:p>
          <a:p>
            <a:pPr lvl="0"/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Областной конкурс электронных презентаций, посвященный 430-летнему юбилею г. Воронежа:</a:t>
            </a:r>
          </a:p>
          <a:p>
            <a:pPr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4500" dirty="0" err="1" smtClean="0">
                <a:latin typeface="Times New Roman" pitchFamily="18" charset="0"/>
                <a:cs typeface="Times New Roman" pitchFamily="18" charset="0"/>
              </a:rPr>
              <a:t>Кретинина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Анжела, </a:t>
            </a:r>
            <a:r>
              <a:rPr lang="ru-RU" sz="4500" dirty="0" err="1" smtClean="0">
                <a:latin typeface="Times New Roman" pitchFamily="18" charset="0"/>
                <a:cs typeface="Times New Roman" pitchFamily="18" charset="0"/>
              </a:rPr>
              <a:t>Оброткина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Анастасия - 2 место -  МКОУ «Никольская СОШ»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00364" y="6215082"/>
            <a:ext cx="2880320" cy="53720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232" y="214290"/>
            <a:ext cx="7000924" cy="1671648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400" i="1" cap="none" dirty="0" smtClean="0">
                <a:ln>
                  <a:noFill/>
                </a:ln>
                <a:solidFill>
                  <a:schemeClr val="bg1"/>
                </a:solidFill>
                <a:latin typeface="Times New Roman" pitchFamily="18" charset="0"/>
              </a:rPr>
              <a:t>Отдел образования, опеки, спорта и молодежной политики администрации Новоусманского муниципального района Воронежской области </a:t>
            </a:r>
            <a:r>
              <a:rPr lang="ru-RU" sz="2000" i="1" cap="none" dirty="0" smtClean="0">
                <a:ln>
                  <a:noFill/>
                </a:ln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sz="2000" i="1" cap="none" dirty="0" smtClean="0">
                <a:ln>
                  <a:noFill/>
                </a:ln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</a:b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4869160"/>
            <a:ext cx="5114778" cy="1080120"/>
          </a:xfrm>
        </p:spPr>
        <p:txBody>
          <a:bodyPr>
            <a:normAutofit/>
          </a:bodyPr>
          <a:lstStyle/>
          <a:p>
            <a:pPr lvl="0" algn="l" fontAlgn="base">
              <a:spcBef>
                <a:spcPct val="50000"/>
              </a:spcBef>
              <a:spcAft>
                <a:spcPct val="0"/>
              </a:spcAft>
              <a:buClrTx/>
              <a:buSzTx/>
            </a:pPr>
            <a:r>
              <a:rPr lang="ru-RU" sz="3000" b="1" i="1" dirty="0" smtClean="0">
                <a:solidFill>
                  <a:schemeClr val="bg1"/>
                </a:solidFill>
                <a:latin typeface="Times New Roman" pitchFamily="18" charset="0"/>
              </a:rPr>
              <a:t>Руководитель отдела                       С. Ю. Янышев</a:t>
            </a:r>
          </a:p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с одним скругленным углом 8"/>
          <p:cNvSpPr/>
          <p:nvPr/>
        </p:nvSpPr>
        <p:spPr>
          <a:xfrm>
            <a:off x="467544" y="2204864"/>
            <a:ext cx="8064896" cy="1778496"/>
          </a:xfrm>
          <a:prstGeom prst="round1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</a:rPr>
              <a:t>«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образование: системность, эффективность, качество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</a:rPr>
              <a:t>»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86050" y="6281936"/>
            <a:ext cx="2880320" cy="57606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561228"/>
          </a:xfrm>
        </p:spPr>
        <p:txBody>
          <a:bodyPr/>
          <a:lstStyle/>
          <a:p>
            <a:pPr algn="ctr"/>
            <a:r>
              <a:rPr lang="ru-RU" sz="32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МКОУДОД </a:t>
            </a:r>
            <a:r>
              <a:rPr lang="ru-RU" sz="32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 err="1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Новоусманская</a:t>
            </a:r>
            <a:r>
              <a:rPr lang="ru-RU" sz="32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ДЮСШ»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86050" y="6256784"/>
            <a:ext cx="2952328" cy="60121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5361" name="Picture 1" descr="C:\Documents and Settings\Пользователь\Рабочий стол\Для конференции\Бронзовый призер Чемпионата Европы по ДЗЮДО сидоров Дмитрий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714488"/>
            <a:ext cx="2130048" cy="3143593"/>
          </a:xfrm>
          <a:prstGeom prst="rect">
            <a:avLst/>
          </a:prstGeom>
          <a:noFill/>
        </p:spPr>
      </p:pic>
      <p:pic>
        <p:nvPicPr>
          <p:cNvPr id="15362" name="Picture 2" descr="C:\Documents and Settings\Пользователь\Рабочий стол\Для конференции\Лучшая лыжница Воронежской области. Валерия Закурдаев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714488"/>
            <a:ext cx="2445009" cy="2643834"/>
          </a:xfrm>
          <a:prstGeom prst="rect">
            <a:avLst/>
          </a:prstGeom>
          <a:noFill/>
        </p:spPr>
      </p:pic>
      <p:pic>
        <p:nvPicPr>
          <p:cNvPr id="14" name="Рисунок 13" descr="C:\Documents and Settings\Пользователь\Рабочий стол\Для конференции\Смешаная команда по футболу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4071942"/>
            <a:ext cx="3325811" cy="20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C:\Documents and Settings\Пользователь\Рабочий стол\Для конференции\Победители  гандбол 3 мест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4214818"/>
            <a:ext cx="3500462" cy="1938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0820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6326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Центр лыжной подготовки «Дубрава»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857488" y="6143644"/>
            <a:ext cx="3357586" cy="60958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6" name="Рисунок 5" descr="IMG_505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3929066"/>
            <a:ext cx="321469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MG_507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3857628"/>
            <a:ext cx="342900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MG_501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1643050"/>
            <a:ext cx="328612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MG_502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1643050"/>
            <a:ext cx="3230247" cy="203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5020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3143248"/>
            <a:ext cx="3071834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357166"/>
            <a:ext cx="7239000" cy="80470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МКУДО  «</a:t>
            </a:r>
            <a:r>
              <a:rPr lang="ru-RU" sz="3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Шуберская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ДЮСШ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03852" y="6214868"/>
            <a:ext cx="3024336" cy="58174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5" name="Рисунок 14" descr="DSC02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500174"/>
            <a:ext cx="2833675" cy="2125256"/>
          </a:xfrm>
          <a:prstGeom prst="rect">
            <a:avLst/>
          </a:prstGeom>
        </p:spPr>
      </p:pic>
      <p:pic>
        <p:nvPicPr>
          <p:cNvPr id="16" name="Рисунок 15" descr="P10004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500174"/>
            <a:ext cx="2857519" cy="2143140"/>
          </a:xfrm>
          <a:prstGeom prst="rect">
            <a:avLst/>
          </a:prstGeom>
        </p:spPr>
      </p:pic>
      <p:pic>
        <p:nvPicPr>
          <p:cNvPr id="17" name="Рисунок 16" descr="DSC022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857628"/>
            <a:ext cx="2857487" cy="2143115"/>
          </a:xfrm>
          <a:prstGeom prst="rect">
            <a:avLst/>
          </a:prstGeom>
        </p:spPr>
      </p:pic>
      <p:pic>
        <p:nvPicPr>
          <p:cNvPr id="18" name="Рисунок 17" descr="zRZFbcers6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7290" y="3857628"/>
            <a:ext cx="2762270" cy="20717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472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63266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Летняя оздоровительная кампания 2016 года</a:t>
            </a:r>
            <a:endParaRPr lang="ru-RU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8662" y="1714488"/>
            <a:ext cx="7239000" cy="434043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21 пришкольный оздоровительный лагерь </a:t>
            </a:r>
            <a:r>
              <a:rPr lang="ru-RU" sz="3600" dirty="0">
                <a:latin typeface="Times New Roman" pitchFamily="18" charset="0"/>
                <a:ea typeface="Calibri"/>
                <a:cs typeface="Times New Roman" pitchFamily="18" charset="0"/>
              </a:rPr>
              <a:t>с дневным пребыванием и питанием с охватом </a:t>
            </a:r>
            <a:r>
              <a:rPr lang="ru-RU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- </a:t>
            </a:r>
            <a:r>
              <a:rPr lang="ru-RU" sz="3600" u="sng" dirty="0" smtClean="0">
                <a:latin typeface="Times New Roman" pitchFamily="18" charset="0"/>
                <a:ea typeface="Calibri"/>
                <a:cs typeface="Times New Roman" pitchFamily="18" charset="0"/>
              </a:rPr>
              <a:t>1221 </a:t>
            </a:r>
            <a:r>
              <a:rPr lang="ru-RU" sz="3600" u="sng" dirty="0">
                <a:latin typeface="Times New Roman" pitchFamily="18" charset="0"/>
                <a:ea typeface="Calibri"/>
                <a:cs typeface="Times New Roman" pitchFamily="18" charset="0"/>
              </a:rPr>
              <a:t>человек; </a:t>
            </a:r>
            <a:endParaRPr lang="ru-RU" sz="3600" u="sng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 лагеря труда и отдыха на </a:t>
            </a:r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34 человека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 оборонно-спортивных (палаточных) лагеря на  </a:t>
            </a:r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100 человек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 спортивных лагеря на базе детского лагеря «Юность» на </a:t>
            </a:r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80 человек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6 туристических передвижных лагерей численностью  на 84 человека;</a:t>
            </a:r>
            <a:endParaRPr lang="ru-RU" sz="36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ru-RU" sz="3600" dirty="0">
                <a:latin typeface="Times New Roman" pitchFamily="18" charset="0"/>
                <a:ea typeface="Calibri"/>
                <a:cs typeface="Times New Roman" pitchFamily="18" charset="0"/>
              </a:rPr>
              <a:t>2 загородных стационарных лагерях  отдохнуло и оздоровилось  </a:t>
            </a:r>
            <a:r>
              <a:rPr lang="ru-RU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2505 </a:t>
            </a:r>
            <a:r>
              <a:rPr lang="ru-RU" sz="3600" dirty="0">
                <a:latin typeface="Times New Roman" pitchFamily="18" charset="0"/>
                <a:ea typeface="Calibri"/>
                <a:cs typeface="Times New Roman" pitchFamily="18" charset="0"/>
              </a:rPr>
              <a:t>детей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6266056"/>
            <a:ext cx="2880320" cy="58174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945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48979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Летняя оздоровительная кампания </a:t>
            </a:r>
            <a:r>
              <a:rPr lang="ru-RU" sz="32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sz="32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2846" y="6281936"/>
            <a:ext cx="2875880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2" name="Рисунок 11" descr="C:\Documents and Settings\Пользователь\Рабочий стол\Мероприятие Осторожно! Ядовитые грибы!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643050"/>
            <a:ext cx="292895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Пользователь\Рабочий стол\Юность 2015\IMG_04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071942"/>
            <a:ext cx="300039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13" descr="C:\Documents and Settings\Пользователь\Рабочий стол\DSC_0097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643050"/>
            <a:ext cx="3071834" cy="2214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Пользователь\Рабочий стол\DSC_008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4071942"/>
            <a:ext cx="2993555" cy="198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1462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7560840" cy="10207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 этап  </a:t>
            </a:r>
            <a:r>
              <a:rPr lang="ru-RU" sz="3200" b="1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конкурса «Учитель года - </a:t>
            </a:r>
            <a:r>
              <a:rPr lang="ru-RU" sz="3200" b="1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2016»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928662" y="1643050"/>
            <a:ext cx="7239000" cy="441187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sz="2800" dirty="0" smtClean="0">
              <a:solidFill>
                <a:srgbClr val="0070C0"/>
              </a:solidFill>
              <a:latin typeface="Times New Roman CYR"/>
              <a:ea typeface="Calibri"/>
            </a:endParaRPr>
          </a:p>
          <a:p>
            <a:pPr marL="0" indent="0">
              <a:buNone/>
            </a:pPr>
            <a:r>
              <a:rPr lang="ru-RU" sz="2800" dirty="0">
                <a:latin typeface="Times New Roman CYR"/>
                <a:ea typeface="Calibri"/>
              </a:rPr>
              <a:t> </a:t>
            </a:r>
            <a:r>
              <a:rPr lang="ru-RU" sz="2800" dirty="0" smtClean="0">
                <a:latin typeface="Times New Roman CYR"/>
                <a:ea typeface="Calibri"/>
              </a:rPr>
              <a:t>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86050" y="6143644"/>
            <a:ext cx="2880320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9" name="Рисунок 8" descr="C:\Documents and Settings\Пользователь\Рабочий стол\Документы 2015-2016 учебного года\Учитель года 2016\фото - редакция педагог года\педагог года\IMG_779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00174"/>
            <a:ext cx="7358114" cy="4606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7658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84698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Победитель  муниципального  этапа  конкурса </a:t>
            </a:r>
            <a:b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«Учитель года - 2016»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2000240"/>
            <a:ext cx="2928958" cy="378621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dirty="0" smtClean="0">
                <a:latin typeface="Times New Roman"/>
                <a:ea typeface="Times New Roman"/>
              </a:rPr>
              <a:t>Муратов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dirty="0" smtClean="0">
                <a:latin typeface="Times New Roman"/>
                <a:ea typeface="Times New Roman"/>
              </a:rPr>
              <a:t>Максим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dirty="0" smtClean="0">
                <a:latin typeface="Times New Roman"/>
                <a:ea typeface="Times New Roman"/>
              </a:rPr>
              <a:t>Анатольевич</a:t>
            </a:r>
            <a:r>
              <a:rPr lang="ru-RU" sz="2400" dirty="0" smtClean="0">
                <a:latin typeface="Times New Roman"/>
                <a:ea typeface="Times New Roman"/>
              </a:rPr>
              <a:t>  -  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учитель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информатики      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МКОУ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«</a:t>
            </a:r>
            <a:r>
              <a:rPr lang="ru-RU" sz="2400" dirty="0" err="1" smtClean="0">
                <a:latin typeface="Times New Roman"/>
                <a:ea typeface="Times New Roman"/>
              </a:rPr>
              <a:t>Новоусманская</a:t>
            </a:r>
            <a:r>
              <a:rPr lang="ru-RU" sz="2400" dirty="0" smtClean="0">
                <a:latin typeface="Times New Roman"/>
                <a:ea typeface="Times New Roman"/>
              </a:rPr>
              <a:t>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       СОШ № 3»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28926" y="6143644"/>
            <a:ext cx="2952328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7" name="Picture 4" descr="C:\Documents and Settings\Пользователь\Рабочий стол\кот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75982" y="2000240"/>
            <a:ext cx="3586964" cy="38184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357166"/>
            <a:ext cx="7239000" cy="130876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муниципального  этапа  конкурса </a:t>
            </a:r>
            <a:r>
              <a:rPr lang="ru-RU" sz="28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года - </a:t>
            </a:r>
            <a:r>
              <a:rPr lang="ru-RU" sz="28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2016»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marL="0" lvl="0" indent="0">
              <a:buClr>
                <a:srgbClr val="B13F9A"/>
              </a:buClr>
              <a:buNone/>
            </a:pP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endParaRPr lang="ru-RU" sz="18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marL="0" lvl="0" indent="0">
              <a:buClr>
                <a:srgbClr val="B13F9A"/>
              </a:buClr>
              <a:buNone/>
            </a:pPr>
            <a:endParaRPr lang="ru-RU" sz="1500" dirty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lnSpc>
                <a:spcPct val="150000"/>
              </a:lnSpc>
              <a:buClr>
                <a:srgbClr val="B13F9A"/>
              </a:buClr>
              <a:buNone/>
            </a:pPr>
            <a:endParaRPr lang="ru-RU" sz="15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14612" y="6281936"/>
            <a:ext cx="2952328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5143512"/>
            <a:ext cx="3500462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B13F9A"/>
              </a:buClr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место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Свиридова Надежда Владимировна – учитель начальных классов МКОУ «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Новоусманская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СОШ №4»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5786" y="5143512"/>
            <a:ext cx="3500462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B13F9A"/>
              </a:buClr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место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- Демидова Светлана Викторовна – учитель  русского языка и литературы  МБОУ  «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Новоусманский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лицей»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1" name="Содержимое 3" descr="image (1)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14414" y="1857364"/>
            <a:ext cx="2500307" cy="3214678"/>
          </a:xfrm>
          <a:prstGeom prst="rect">
            <a:avLst/>
          </a:prstGeom>
        </p:spPr>
      </p:pic>
      <p:pic>
        <p:nvPicPr>
          <p:cNvPr id="12" name="Picture 4" descr="C:\Documents and Settings\Пользователь\Рабочий стол\Свиридова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214942" y="1785926"/>
            <a:ext cx="2500330" cy="33582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3641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229600" cy="8469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F4E7E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этап  </a:t>
            </a:r>
            <a:r>
              <a:rPr lang="ru-RU" sz="3600" b="1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конкурса «Воспитатель года - </a:t>
            </a:r>
            <a:r>
              <a:rPr lang="ru-RU" sz="3600" b="1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2016»</a:t>
            </a:r>
            <a:r>
              <a:rPr lang="ru-RU" sz="28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488" y="6143644"/>
            <a:ext cx="2880320" cy="63783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8" name="Содержимое 7" descr="C:\Documents and Settings\Пользователь\Рабочий стол\Документы 2015-2016 учебного года\Учитель года 2016\фото - редакция педагог года\педагог года\IMG_780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14488"/>
            <a:ext cx="6580942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5617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Победитель  муниципального этапа  конкурса «Воспитатель года - 2016»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2071678"/>
            <a:ext cx="3286148" cy="3857652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spc="20" dirty="0" smtClean="0">
                <a:solidFill>
                  <a:srgbClr val="0070C0"/>
                </a:solidFill>
                <a:latin typeface="Times New Roman"/>
                <a:ea typeface="Calibri"/>
                <a:cs typeface="Calibri"/>
              </a:rPr>
              <a:t>           </a:t>
            </a:r>
          </a:p>
          <a:p>
            <a:pPr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Шаталова </a:t>
            </a:r>
          </a:p>
          <a:p>
            <a:pPr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Ирина </a:t>
            </a:r>
          </a:p>
          <a:p>
            <a:pPr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Юрьевна – воспитатель </a:t>
            </a:r>
          </a:p>
          <a:p>
            <a:pPr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МКДОУ «ЦРР-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Новоусманский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детский  сада  №3»</a:t>
            </a:r>
            <a:endParaRPr lang="ru-RU" sz="24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7" name="Picture 5" descr="C:\Documents and Settings\Пользователь\Рабочий стол\Ирина Шаталов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72066" y="2000241"/>
            <a:ext cx="2928958" cy="392909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714612" y="6143644"/>
            <a:ext cx="2880320" cy="60121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5786" y="500042"/>
            <a:ext cx="7286676" cy="579005"/>
          </a:xfrm>
          <a:prstGeom prst="rect">
            <a:avLst/>
          </a:prstGeom>
          <a:solidFill>
            <a:schemeClr val="bg1"/>
          </a:solidFill>
          <a:ln w="19812">
            <a:solidFill>
              <a:srgbClr val="085091"/>
            </a:solidFill>
          </a:ln>
        </p:spPr>
        <p:txBody>
          <a:bodyPr vert="horz" wrap="square" lIns="0" tIns="207645" rIns="0" bIns="0" rtlCol="0">
            <a:spAutoFit/>
          </a:bodyPr>
          <a:lstStyle/>
          <a:p>
            <a:pPr marL="598170" algn="ctr">
              <a:lnSpc>
                <a:spcPct val="100000"/>
              </a:lnSpc>
              <a:spcBef>
                <a:spcPts val="1635"/>
              </a:spcBef>
            </a:pPr>
            <a:r>
              <a:rPr sz="2400" b="1" spc="-3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Государственная </a:t>
            </a:r>
            <a:r>
              <a:rPr sz="2400" b="1" spc="-15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политика </a:t>
            </a:r>
            <a:r>
              <a:rPr sz="2400" b="1" spc="-5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400" b="1" spc="-1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сфере</a:t>
            </a:r>
            <a:r>
              <a:rPr sz="2400" b="1" spc="4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1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</a:p>
        </p:txBody>
      </p:sp>
      <p:sp>
        <p:nvSpPr>
          <p:cNvPr id="5" name="object 5"/>
          <p:cNvSpPr/>
          <p:nvPr/>
        </p:nvSpPr>
        <p:spPr>
          <a:xfrm>
            <a:off x="1000100" y="1857364"/>
            <a:ext cx="7144511" cy="42245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24127" y="2093976"/>
            <a:ext cx="6850380" cy="43769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79548" y="3590544"/>
            <a:ext cx="3055620" cy="15803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73983" y="3916553"/>
            <a:ext cx="1668780" cy="9251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905" algn="ctr">
              <a:lnSpc>
                <a:spcPct val="100000"/>
              </a:lnSpc>
            </a:pP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Новое  </a:t>
            </a:r>
            <a:r>
              <a:rPr sz="2000" b="1" spc="-15" dirty="0">
                <a:solidFill>
                  <a:srgbClr val="C00000"/>
                </a:solidFill>
                <a:latin typeface="Arial"/>
                <a:cs typeface="Arial"/>
              </a:rPr>
              <a:t>качество 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обр</a:t>
            </a:r>
            <a:r>
              <a:rPr sz="2000" b="1" spc="20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2000" b="1" spc="-50" dirty="0">
                <a:solidFill>
                  <a:srgbClr val="C00000"/>
                </a:solidFill>
                <a:latin typeface="Arial"/>
                <a:cs typeface="Arial"/>
              </a:rPr>
              <a:t>з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о</a:t>
            </a:r>
            <a:r>
              <a:rPr sz="2000" b="1" spc="-20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ания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89326" y="2637282"/>
            <a:ext cx="7620" cy="833119"/>
          </a:xfrm>
          <a:custGeom>
            <a:avLst/>
            <a:gdLst/>
            <a:ahLst/>
            <a:cxnLst/>
            <a:rect l="l" t="t" r="r" b="b"/>
            <a:pathLst>
              <a:path w="7619" h="833120">
                <a:moveTo>
                  <a:pt x="0" y="0"/>
                </a:moveTo>
                <a:lnTo>
                  <a:pt x="7493" y="833119"/>
                </a:lnTo>
              </a:path>
            </a:pathLst>
          </a:custGeom>
          <a:ln w="28955">
            <a:solidFill>
              <a:srgbClr val="386F25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0797" y="2422398"/>
            <a:ext cx="0" cy="1008380"/>
          </a:xfrm>
          <a:custGeom>
            <a:avLst/>
            <a:gdLst/>
            <a:ahLst/>
            <a:cxnLst/>
            <a:rect l="l" t="t" r="r" b="b"/>
            <a:pathLst>
              <a:path h="1008379">
                <a:moveTo>
                  <a:pt x="0" y="0"/>
                </a:moveTo>
                <a:lnTo>
                  <a:pt x="0" y="1008126"/>
                </a:lnTo>
              </a:path>
            </a:pathLst>
          </a:custGeom>
          <a:ln w="28956">
            <a:solidFill>
              <a:srgbClr val="386F25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0797" y="2422398"/>
            <a:ext cx="1224280" cy="0"/>
          </a:xfrm>
          <a:custGeom>
            <a:avLst/>
            <a:gdLst/>
            <a:ahLst/>
            <a:cxnLst/>
            <a:rect l="l" t="t" r="r" b="b"/>
            <a:pathLst>
              <a:path w="1224279">
                <a:moveTo>
                  <a:pt x="1224152" y="0"/>
                </a:moveTo>
                <a:lnTo>
                  <a:pt x="0" y="0"/>
                </a:lnTo>
              </a:path>
            </a:pathLst>
          </a:custGeom>
          <a:ln w="28956">
            <a:solidFill>
              <a:srgbClr val="386F25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68746" y="4575809"/>
            <a:ext cx="316230" cy="0"/>
          </a:xfrm>
          <a:custGeom>
            <a:avLst/>
            <a:gdLst/>
            <a:ahLst/>
            <a:cxnLst/>
            <a:rect l="l" t="t" r="r" b="b"/>
            <a:pathLst>
              <a:path w="316229">
                <a:moveTo>
                  <a:pt x="316229" y="0"/>
                </a:moveTo>
                <a:lnTo>
                  <a:pt x="0" y="0"/>
                </a:lnTo>
              </a:path>
            </a:pathLst>
          </a:custGeom>
          <a:ln w="28956">
            <a:solidFill>
              <a:srgbClr val="386F25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33850" y="6136385"/>
            <a:ext cx="1075055" cy="0"/>
          </a:xfrm>
          <a:custGeom>
            <a:avLst/>
            <a:gdLst/>
            <a:ahLst/>
            <a:cxnLst/>
            <a:rect l="l" t="t" r="r" b="b"/>
            <a:pathLst>
              <a:path w="1075054">
                <a:moveTo>
                  <a:pt x="0" y="0"/>
                </a:moveTo>
                <a:lnTo>
                  <a:pt x="1075054" y="0"/>
                </a:lnTo>
              </a:path>
            </a:pathLst>
          </a:custGeom>
          <a:ln w="28956">
            <a:solidFill>
              <a:srgbClr val="386F25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33850" y="5551170"/>
            <a:ext cx="0" cy="585470"/>
          </a:xfrm>
          <a:custGeom>
            <a:avLst/>
            <a:gdLst/>
            <a:ahLst/>
            <a:cxnLst/>
            <a:rect l="l" t="t" r="r" b="b"/>
            <a:pathLst>
              <a:path h="585470">
                <a:moveTo>
                  <a:pt x="0" y="0"/>
                </a:moveTo>
                <a:lnTo>
                  <a:pt x="0" y="585063"/>
                </a:lnTo>
              </a:path>
            </a:pathLst>
          </a:custGeom>
          <a:ln w="28956">
            <a:solidFill>
              <a:srgbClr val="386F25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62961" y="4836414"/>
            <a:ext cx="0" cy="650240"/>
          </a:xfrm>
          <a:custGeom>
            <a:avLst/>
            <a:gdLst/>
            <a:ahLst/>
            <a:cxnLst/>
            <a:rect l="l" t="t" r="r" b="b"/>
            <a:pathLst>
              <a:path h="650239">
                <a:moveTo>
                  <a:pt x="0" y="0"/>
                </a:moveTo>
                <a:lnTo>
                  <a:pt x="0" y="650113"/>
                </a:lnTo>
              </a:path>
            </a:pathLst>
          </a:custGeom>
          <a:ln w="28956">
            <a:solidFill>
              <a:srgbClr val="386F25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72311" y="5300471"/>
            <a:ext cx="2022475" cy="835660"/>
          </a:xfrm>
          <a:custGeom>
            <a:avLst/>
            <a:gdLst/>
            <a:ahLst/>
            <a:cxnLst/>
            <a:rect l="l" t="t" r="r" b="b"/>
            <a:pathLst>
              <a:path w="2022475" h="835660">
                <a:moveTo>
                  <a:pt x="2022348" y="0"/>
                </a:moveTo>
                <a:lnTo>
                  <a:pt x="0" y="0"/>
                </a:lnTo>
                <a:lnTo>
                  <a:pt x="0" y="835151"/>
                </a:lnTo>
                <a:lnTo>
                  <a:pt x="1883156" y="835151"/>
                </a:lnTo>
                <a:lnTo>
                  <a:pt x="2022348" y="695959"/>
                </a:lnTo>
                <a:lnTo>
                  <a:pt x="2022348" y="0"/>
                </a:lnTo>
                <a:close/>
              </a:path>
            </a:pathLst>
          </a:custGeom>
          <a:solidFill>
            <a:srgbClr val="F9D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55467" y="5996432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192" y="0"/>
                </a:moveTo>
                <a:lnTo>
                  <a:pt x="27812" y="27838"/>
                </a:lnTo>
                <a:lnTo>
                  <a:pt x="0" y="139192"/>
                </a:lnTo>
                <a:lnTo>
                  <a:pt x="139192" y="0"/>
                </a:lnTo>
                <a:close/>
              </a:path>
            </a:pathLst>
          </a:custGeom>
          <a:solidFill>
            <a:srgbClr val="C8A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72311" y="5300471"/>
            <a:ext cx="2022475" cy="835660"/>
          </a:xfrm>
          <a:custGeom>
            <a:avLst/>
            <a:gdLst/>
            <a:ahLst/>
            <a:cxnLst/>
            <a:rect l="l" t="t" r="r" b="b"/>
            <a:pathLst>
              <a:path w="2022475" h="835660">
                <a:moveTo>
                  <a:pt x="1883156" y="835151"/>
                </a:moveTo>
                <a:lnTo>
                  <a:pt x="1910969" y="723798"/>
                </a:lnTo>
                <a:lnTo>
                  <a:pt x="2022348" y="695959"/>
                </a:lnTo>
                <a:lnTo>
                  <a:pt x="1883156" y="835151"/>
                </a:lnTo>
                <a:lnTo>
                  <a:pt x="0" y="835151"/>
                </a:lnTo>
                <a:lnTo>
                  <a:pt x="0" y="0"/>
                </a:lnTo>
                <a:lnTo>
                  <a:pt x="2022348" y="0"/>
                </a:lnTo>
                <a:lnTo>
                  <a:pt x="2022348" y="695959"/>
                </a:lnTo>
              </a:path>
            </a:pathLst>
          </a:custGeom>
          <a:ln w="9144">
            <a:solidFill>
              <a:srgbClr val="F9D5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072388" y="5324094"/>
            <a:ext cx="1822450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Arial"/>
                <a:cs typeface="Arial"/>
              </a:rPr>
              <a:t>Профессиональные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97583" y="5537809"/>
            <a:ext cx="972185" cy="438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275" marR="5080" indent="-29209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с</a:t>
            </a:r>
            <a:r>
              <a:rPr sz="1400" b="1" spc="-20" dirty="0">
                <a:latin typeface="Arial"/>
                <a:cs typeface="Arial"/>
              </a:rPr>
              <a:t>т</a:t>
            </a:r>
            <a:r>
              <a:rPr sz="1400" b="1" dirty="0">
                <a:latin typeface="Arial"/>
                <a:cs typeface="Arial"/>
              </a:rPr>
              <a:t>анда</a:t>
            </a:r>
            <a:r>
              <a:rPr sz="1400" b="1" spc="-35" dirty="0">
                <a:latin typeface="Arial"/>
                <a:cs typeface="Arial"/>
              </a:rPr>
              <a:t>р</a:t>
            </a:r>
            <a:r>
              <a:rPr sz="1400" b="1" spc="-20" dirty="0">
                <a:latin typeface="Arial"/>
                <a:cs typeface="Arial"/>
              </a:rPr>
              <a:t>т</a:t>
            </a:r>
            <a:r>
              <a:rPr sz="1400" b="1" dirty="0">
                <a:latin typeface="Arial"/>
                <a:cs typeface="Arial"/>
              </a:rPr>
              <a:t>ы  </a:t>
            </a:r>
            <a:r>
              <a:rPr sz="1400" b="1" spc="-10" dirty="0">
                <a:latin typeface="Arial"/>
                <a:cs typeface="Arial"/>
              </a:rPr>
              <a:t>педагогов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43939" y="1917192"/>
            <a:ext cx="2024380" cy="715010"/>
          </a:xfrm>
          <a:custGeom>
            <a:avLst/>
            <a:gdLst/>
            <a:ahLst/>
            <a:cxnLst/>
            <a:rect l="l" t="t" r="r" b="b"/>
            <a:pathLst>
              <a:path w="2024380" h="715010">
                <a:moveTo>
                  <a:pt x="2023872" y="0"/>
                </a:moveTo>
                <a:lnTo>
                  <a:pt x="0" y="0"/>
                </a:lnTo>
                <a:lnTo>
                  <a:pt x="0" y="714756"/>
                </a:lnTo>
                <a:lnTo>
                  <a:pt x="1904746" y="714756"/>
                </a:lnTo>
                <a:lnTo>
                  <a:pt x="2023872" y="595630"/>
                </a:lnTo>
                <a:lnTo>
                  <a:pt x="2023872" y="0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48685" y="2512822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80" h="119380">
                <a:moveTo>
                  <a:pt x="119125" y="0"/>
                </a:moveTo>
                <a:lnTo>
                  <a:pt x="23875" y="23875"/>
                </a:lnTo>
                <a:lnTo>
                  <a:pt x="0" y="119125"/>
                </a:lnTo>
                <a:lnTo>
                  <a:pt x="119125" y="0"/>
                </a:lnTo>
                <a:close/>
              </a:path>
            </a:pathLst>
          </a:custGeom>
          <a:solidFill>
            <a:srgbClr val="859C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43939" y="1917192"/>
            <a:ext cx="2024380" cy="715010"/>
          </a:xfrm>
          <a:custGeom>
            <a:avLst/>
            <a:gdLst/>
            <a:ahLst/>
            <a:cxnLst/>
            <a:rect l="l" t="t" r="r" b="b"/>
            <a:pathLst>
              <a:path w="2024380" h="715010">
                <a:moveTo>
                  <a:pt x="1904746" y="714756"/>
                </a:moveTo>
                <a:lnTo>
                  <a:pt x="1928622" y="619506"/>
                </a:lnTo>
                <a:lnTo>
                  <a:pt x="2023872" y="595630"/>
                </a:lnTo>
                <a:lnTo>
                  <a:pt x="1904746" y="714756"/>
                </a:lnTo>
                <a:lnTo>
                  <a:pt x="0" y="714756"/>
                </a:lnTo>
                <a:lnTo>
                  <a:pt x="0" y="0"/>
                </a:lnTo>
                <a:lnTo>
                  <a:pt x="2023872" y="0"/>
                </a:lnTo>
                <a:lnTo>
                  <a:pt x="2023872" y="595630"/>
                </a:lnTo>
              </a:path>
            </a:pathLst>
          </a:custGeom>
          <a:ln w="9144">
            <a:solidFill>
              <a:srgbClr val="A4C2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083808" y="2060448"/>
            <a:ext cx="2024380" cy="715010"/>
          </a:xfrm>
          <a:custGeom>
            <a:avLst/>
            <a:gdLst/>
            <a:ahLst/>
            <a:cxnLst/>
            <a:rect l="l" t="t" r="r" b="b"/>
            <a:pathLst>
              <a:path w="2024379" h="715010">
                <a:moveTo>
                  <a:pt x="2023871" y="0"/>
                </a:moveTo>
                <a:lnTo>
                  <a:pt x="0" y="0"/>
                </a:lnTo>
                <a:lnTo>
                  <a:pt x="0" y="595629"/>
                </a:lnTo>
                <a:lnTo>
                  <a:pt x="119125" y="714755"/>
                </a:lnTo>
                <a:lnTo>
                  <a:pt x="2023871" y="714755"/>
                </a:lnTo>
                <a:lnTo>
                  <a:pt x="2023871" y="0"/>
                </a:lnTo>
                <a:close/>
              </a:path>
            </a:pathLst>
          </a:custGeom>
          <a:solidFill>
            <a:srgbClr val="B97E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083808" y="2656077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79" h="119380">
                <a:moveTo>
                  <a:pt x="0" y="0"/>
                </a:moveTo>
                <a:lnTo>
                  <a:pt x="119125" y="119125"/>
                </a:lnTo>
                <a:lnTo>
                  <a:pt x="95250" y="23875"/>
                </a:lnTo>
                <a:lnTo>
                  <a:pt x="0" y="0"/>
                </a:lnTo>
                <a:close/>
              </a:path>
            </a:pathLst>
          </a:custGeom>
          <a:solidFill>
            <a:srgbClr val="9566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83808" y="2060448"/>
            <a:ext cx="2024380" cy="715010"/>
          </a:xfrm>
          <a:custGeom>
            <a:avLst/>
            <a:gdLst/>
            <a:ahLst/>
            <a:cxnLst/>
            <a:rect l="l" t="t" r="r" b="b"/>
            <a:pathLst>
              <a:path w="2024379" h="715010">
                <a:moveTo>
                  <a:pt x="119125" y="714755"/>
                </a:moveTo>
                <a:lnTo>
                  <a:pt x="95250" y="619505"/>
                </a:lnTo>
                <a:lnTo>
                  <a:pt x="0" y="595629"/>
                </a:lnTo>
                <a:lnTo>
                  <a:pt x="119125" y="714755"/>
                </a:lnTo>
                <a:lnTo>
                  <a:pt x="2023871" y="714755"/>
                </a:lnTo>
                <a:lnTo>
                  <a:pt x="2023871" y="0"/>
                </a:lnTo>
                <a:lnTo>
                  <a:pt x="0" y="0"/>
                </a:lnTo>
                <a:lnTo>
                  <a:pt x="0" y="595629"/>
                </a:lnTo>
              </a:path>
            </a:pathLst>
          </a:custGeom>
          <a:ln w="9144">
            <a:solidFill>
              <a:srgbClr val="ECA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309105" y="2110232"/>
            <a:ext cx="1574800" cy="498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b="1" spc="-10" dirty="0">
                <a:latin typeface="Arial"/>
                <a:cs typeface="Arial"/>
              </a:rPr>
              <a:t>Указы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Президента</a:t>
            </a:r>
            <a:r>
              <a:rPr sz="1600" b="1" spc="-4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РФ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220967" y="4076700"/>
            <a:ext cx="2024380" cy="822960"/>
          </a:xfrm>
          <a:custGeom>
            <a:avLst/>
            <a:gdLst/>
            <a:ahLst/>
            <a:cxnLst/>
            <a:rect l="l" t="t" r="r" b="b"/>
            <a:pathLst>
              <a:path w="2024379" h="822960">
                <a:moveTo>
                  <a:pt x="2023872" y="0"/>
                </a:moveTo>
                <a:lnTo>
                  <a:pt x="0" y="0"/>
                </a:lnTo>
                <a:lnTo>
                  <a:pt x="0" y="685800"/>
                </a:lnTo>
                <a:lnTo>
                  <a:pt x="137160" y="822960"/>
                </a:lnTo>
                <a:lnTo>
                  <a:pt x="2023872" y="822960"/>
                </a:lnTo>
                <a:lnTo>
                  <a:pt x="2023872" y="0"/>
                </a:lnTo>
                <a:close/>
              </a:path>
            </a:pathLst>
          </a:custGeom>
          <a:solidFill>
            <a:srgbClr val="F5B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220967" y="4762500"/>
            <a:ext cx="137160" cy="137160"/>
          </a:xfrm>
          <a:custGeom>
            <a:avLst/>
            <a:gdLst/>
            <a:ahLst/>
            <a:cxnLst/>
            <a:rect l="l" t="t" r="r" b="b"/>
            <a:pathLst>
              <a:path w="137160" h="137160">
                <a:moveTo>
                  <a:pt x="0" y="0"/>
                </a:moveTo>
                <a:lnTo>
                  <a:pt x="137160" y="137160"/>
                </a:lnTo>
                <a:lnTo>
                  <a:pt x="109728" y="27431"/>
                </a:lnTo>
                <a:lnTo>
                  <a:pt x="0" y="0"/>
                </a:lnTo>
                <a:close/>
              </a:path>
            </a:pathLst>
          </a:custGeom>
          <a:solidFill>
            <a:srgbClr val="C599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220967" y="4076700"/>
            <a:ext cx="2024380" cy="822960"/>
          </a:xfrm>
          <a:custGeom>
            <a:avLst/>
            <a:gdLst/>
            <a:ahLst/>
            <a:cxnLst/>
            <a:rect l="l" t="t" r="r" b="b"/>
            <a:pathLst>
              <a:path w="2024379" h="822960">
                <a:moveTo>
                  <a:pt x="137160" y="822960"/>
                </a:moveTo>
                <a:lnTo>
                  <a:pt x="109728" y="713232"/>
                </a:lnTo>
                <a:lnTo>
                  <a:pt x="0" y="685800"/>
                </a:lnTo>
                <a:lnTo>
                  <a:pt x="137160" y="822960"/>
                </a:lnTo>
                <a:lnTo>
                  <a:pt x="2023872" y="822960"/>
                </a:lnTo>
                <a:lnTo>
                  <a:pt x="2023872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ln w="9144">
            <a:solidFill>
              <a:srgbClr val="ECA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384797" y="4095242"/>
            <a:ext cx="1696085" cy="651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</a:pPr>
            <a:r>
              <a:rPr sz="1400" b="1" spc="-10" dirty="0">
                <a:latin typeface="Arial"/>
                <a:cs typeface="Arial"/>
              </a:rPr>
              <a:t>Постановления </a:t>
            </a:r>
            <a:r>
              <a:rPr sz="1400" b="1" dirty="0">
                <a:latin typeface="Arial"/>
                <a:cs typeface="Arial"/>
              </a:rPr>
              <a:t>и  </a:t>
            </a:r>
            <a:r>
              <a:rPr sz="1400" b="1" spc="-5" dirty="0">
                <a:latin typeface="Arial"/>
                <a:cs typeface="Arial"/>
              </a:rPr>
              <a:t>распоряжения  Правительства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РФ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072066" y="5429264"/>
            <a:ext cx="2024380" cy="715010"/>
          </a:xfrm>
          <a:custGeom>
            <a:avLst/>
            <a:gdLst/>
            <a:ahLst/>
            <a:cxnLst/>
            <a:rect l="l" t="t" r="r" b="b"/>
            <a:pathLst>
              <a:path w="2024379" h="715009">
                <a:moveTo>
                  <a:pt x="2023871" y="0"/>
                </a:moveTo>
                <a:lnTo>
                  <a:pt x="0" y="0"/>
                </a:lnTo>
                <a:lnTo>
                  <a:pt x="0" y="595630"/>
                </a:lnTo>
                <a:lnTo>
                  <a:pt x="119125" y="714756"/>
                </a:lnTo>
                <a:lnTo>
                  <a:pt x="2023871" y="714756"/>
                </a:lnTo>
                <a:lnTo>
                  <a:pt x="2023871" y="0"/>
                </a:lnTo>
                <a:close/>
              </a:path>
            </a:pathLst>
          </a:custGeom>
          <a:solidFill>
            <a:srgbClr val="F3A1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09032" y="6406641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79" h="119379">
                <a:moveTo>
                  <a:pt x="0" y="0"/>
                </a:moveTo>
                <a:lnTo>
                  <a:pt x="119125" y="119126"/>
                </a:lnTo>
                <a:lnTo>
                  <a:pt x="95250" y="23825"/>
                </a:lnTo>
                <a:lnTo>
                  <a:pt x="0" y="0"/>
                </a:lnTo>
                <a:close/>
              </a:path>
            </a:pathLst>
          </a:custGeom>
          <a:solidFill>
            <a:srgbClr val="C382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209032" y="5811011"/>
            <a:ext cx="2024380" cy="715010"/>
          </a:xfrm>
          <a:custGeom>
            <a:avLst/>
            <a:gdLst/>
            <a:ahLst/>
            <a:cxnLst/>
            <a:rect l="l" t="t" r="r" b="b"/>
            <a:pathLst>
              <a:path w="2024379" h="715009">
                <a:moveTo>
                  <a:pt x="119125" y="714756"/>
                </a:moveTo>
                <a:lnTo>
                  <a:pt x="95250" y="619455"/>
                </a:lnTo>
                <a:lnTo>
                  <a:pt x="0" y="595630"/>
                </a:lnTo>
                <a:lnTo>
                  <a:pt x="119125" y="714756"/>
                </a:lnTo>
                <a:lnTo>
                  <a:pt x="2023871" y="714756"/>
                </a:lnTo>
                <a:lnTo>
                  <a:pt x="2023871" y="0"/>
                </a:lnTo>
                <a:lnTo>
                  <a:pt x="0" y="0"/>
                </a:lnTo>
                <a:lnTo>
                  <a:pt x="0" y="595630"/>
                </a:lnTo>
              </a:path>
            </a:pathLst>
          </a:custGeom>
          <a:ln w="9144">
            <a:solidFill>
              <a:srgbClr val="F3A1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5857884" y="5715016"/>
            <a:ext cx="61341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Ф</a:t>
            </a:r>
            <a:r>
              <a:rPr sz="1600" b="1" spc="-35" dirty="0">
                <a:latin typeface="Arial"/>
                <a:cs typeface="Arial"/>
              </a:rPr>
              <a:t>Г</a:t>
            </a:r>
            <a:r>
              <a:rPr sz="1600" b="1" spc="-15" dirty="0">
                <a:latin typeface="Arial"/>
                <a:cs typeface="Arial"/>
              </a:rPr>
              <a:t>О</a:t>
            </a:r>
            <a:r>
              <a:rPr sz="1600" b="1" spc="-5" dirty="0">
                <a:latin typeface="Arial"/>
                <a:cs typeface="Arial"/>
              </a:rPr>
              <a:t>С</a:t>
            </a:r>
            <a:endParaRPr sz="16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909572" y="2863595"/>
            <a:ext cx="4120896" cy="33329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56031" y="1513332"/>
            <a:ext cx="562356" cy="4937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68224" y="1773935"/>
            <a:ext cx="562356" cy="4937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68224" y="2034539"/>
            <a:ext cx="559307" cy="4937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68224" y="2292095"/>
            <a:ext cx="562356" cy="4937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75843" y="2552700"/>
            <a:ext cx="562356" cy="4937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78053" y="1578609"/>
            <a:ext cx="190500" cy="1324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ts val="2105"/>
              </a:lnSpc>
            </a:pPr>
            <a:r>
              <a:rPr sz="1800" b="1" spc="-5" dirty="0">
                <a:solidFill>
                  <a:srgbClr val="536321"/>
                </a:solidFill>
                <a:latin typeface="Arial"/>
                <a:cs typeface="Arial"/>
              </a:rPr>
              <a:t>Н</a:t>
            </a:r>
            <a:endParaRPr sz="1800">
              <a:latin typeface="Arial"/>
              <a:cs typeface="Arial"/>
            </a:endParaRPr>
          </a:p>
          <a:p>
            <a:pPr marL="24765" marR="17145" algn="just">
              <a:lnSpc>
                <a:spcPct val="94700"/>
              </a:lnSpc>
              <a:spcBef>
                <a:spcPts val="60"/>
              </a:spcBef>
            </a:pPr>
            <a:r>
              <a:rPr sz="1800" b="1" dirty="0">
                <a:solidFill>
                  <a:srgbClr val="536321"/>
                </a:solidFill>
                <a:latin typeface="Arial"/>
                <a:cs typeface="Arial"/>
              </a:rPr>
              <a:t>о  в  о  </a:t>
            </a:r>
            <a:r>
              <a:rPr sz="1800" b="1" spc="-5" dirty="0">
                <a:solidFill>
                  <a:srgbClr val="536321"/>
                </a:solidFill>
                <a:latin typeface="Arial"/>
                <a:cs typeface="Arial"/>
              </a:rPr>
              <a:t>е</a:t>
            </a:r>
            <a:endParaRPr sz="18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75843" y="3069335"/>
            <a:ext cx="562356" cy="4937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68224" y="3329940"/>
            <a:ext cx="559307" cy="4937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66700" y="3587496"/>
            <a:ext cx="562356" cy="4937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75843" y="3848100"/>
            <a:ext cx="562356" cy="4937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68224" y="4108703"/>
            <a:ext cx="559307" cy="4937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57556" y="4366259"/>
            <a:ext cx="565404" cy="4937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75843" y="4629911"/>
            <a:ext cx="560832" cy="4937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69747" y="4888991"/>
            <a:ext cx="562356" cy="4937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68224" y="5149596"/>
            <a:ext cx="560832" cy="49377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75843" y="5408676"/>
            <a:ext cx="562356" cy="4937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379577" y="3149132"/>
            <a:ext cx="187960" cy="2610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7780" algn="just">
              <a:lnSpc>
                <a:spcPct val="94800"/>
              </a:lnSpc>
            </a:pPr>
            <a:r>
              <a:rPr sz="1800" b="1" spc="-5" dirty="0">
                <a:solidFill>
                  <a:srgbClr val="536321"/>
                </a:solidFill>
                <a:latin typeface="Arial"/>
                <a:cs typeface="Arial"/>
              </a:rPr>
              <a:t>с  </a:t>
            </a:r>
            <a:r>
              <a:rPr sz="1800" b="1" dirty="0">
                <a:solidFill>
                  <a:srgbClr val="536321"/>
                </a:solidFill>
                <a:latin typeface="Arial"/>
                <a:cs typeface="Arial"/>
              </a:rPr>
              <a:t>о  д  </a:t>
            </a:r>
            <a:r>
              <a:rPr sz="1800" b="1" spc="-5" dirty="0">
                <a:solidFill>
                  <a:srgbClr val="536321"/>
                </a:solidFill>
                <a:latin typeface="Arial"/>
                <a:cs typeface="Arial"/>
              </a:rPr>
              <a:t>е  </a:t>
            </a:r>
            <a:r>
              <a:rPr sz="1800" b="1" dirty="0">
                <a:solidFill>
                  <a:srgbClr val="536321"/>
                </a:solidFill>
                <a:latin typeface="Arial"/>
                <a:cs typeface="Arial"/>
              </a:rPr>
              <a:t>р  ж  </a:t>
            </a:r>
            <a:r>
              <a:rPr sz="1800" b="1" spc="-5" dirty="0">
                <a:solidFill>
                  <a:srgbClr val="536321"/>
                </a:solidFill>
                <a:latin typeface="Arial"/>
                <a:cs typeface="Arial"/>
              </a:rPr>
              <a:t>а  </a:t>
            </a:r>
            <a:r>
              <a:rPr sz="1800" b="1" dirty="0">
                <a:solidFill>
                  <a:srgbClr val="536321"/>
                </a:solidFill>
                <a:latin typeface="Arial"/>
                <a:cs typeface="Arial"/>
              </a:rPr>
              <a:t>н  и  е</a:t>
            </a:r>
            <a:endParaRPr sz="180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921764" y="1178052"/>
            <a:ext cx="5321808" cy="52273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1130604" y="1251458"/>
            <a:ext cx="1847850" cy="1289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39165">
              <a:lnSpc>
                <a:spcPct val="100000"/>
              </a:lnSpc>
              <a:tabLst>
                <a:tab pos="1283335" algn="l"/>
                <a:tab pos="1602740" algn="l"/>
              </a:tabLst>
            </a:pPr>
            <a:r>
              <a:rPr sz="1800" b="1" spc="-5" smtClean="0">
                <a:solidFill>
                  <a:srgbClr val="536321"/>
                </a:solidFill>
                <a:latin typeface="Arial"/>
                <a:cs typeface="Arial"/>
              </a:rPr>
              <a:t>Н	</a:t>
            </a:r>
            <a:r>
              <a:rPr sz="1800" b="1" smtClean="0">
                <a:solidFill>
                  <a:srgbClr val="536321"/>
                </a:solidFill>
                <a:latin typeface="Arial"/>
                <a:cs typeface="Arial"/>
              </a:rPr>
              <a:t>о	в</a:t>
            </a:r>
            <a:endParaRPr sz="180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Федеральный</a:t>
            </a:r>
            <a:r>
              <a:rPr sz="1400" b="1" spc="-114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Закон</a:t>
            </a:r>
            <a:endParaRPr sz="14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№ 273-ФЗ</a:t>
            </a:r>
            <a:r>
              <a:rPr sz="1400" b="1" spc="-10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«Об</a:t>
            </a:r>
            <a:endParaRPr sz="14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1400" b="1" spc="-10" dirty="0">
                <a:latin typeface="Arial"/>
                <a:cs typeface="Arial"/>
              </a:rPr>
              <a:t>образовании </a:t>
            </a:r>
            <a:r>
              <a:rPr sz="1400" b="1" dirty="0">
                <a:latin typeface="Arial"/>
                <a:cs typeface="Arial"/>
              </a:rPr>
              <a:t>в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РФ»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041040" y="1251458"/>
            <a:ext cx="386397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86715" algn="l"/>
                <a:tab pos="941069" algn="l"/>
                <a:tab pos="1229360" algn="l"/>
                <a:tab pos="1532255" algn="l"/>
                <a:tab pos="1838325" algn="l"/>
                <a:tab pos="2156460" algn="l"/>
                <a:tab pos="2470150" algn="l"/>
                <a:tab pos="2791460" algn="l"/>
                <a:tab pos="3112770" algn="l"/>
                <a:tab pos="3388995" algn="l"/>
                <a:tab pos="3710304" algn="l"/>
              </a:tabLst>
            </a:pPr>
            <a:r>
              <a:rPr sz="1800" b="1" dirty="0">
                <a:solidFill>
                  <a:srgbClr val="536321"/>
                </a:solidFill>
                <a:latin typeface="Arial"/>
                <a:cs typeface="Arial"/>
              </a:rPr>
              <a:t>ы	</a:t>
            </a:r>
            <a:r>
              <a:rPr sz="1800" b="1" spc="-5" dirty="0">
                <a:solidFill>
                  <a:srgbClr val="536321"/>
                </a:solidFill>
                <a:latin typeface="Arial"/>
                <a:cs typeface="Arial"/>
              </a:rPr>
              <a:t>е	</a:t>
            </a:r>
            <a:r>
              <a:rPr sz="1800" b="1" dirty="0">
                <a:solidFill>
                  <a:srgbClr val="536321"/>
                </a:solidFill>
                <a:latin typeface="Arial"/>
                <a:cs typeface="Arial"/>
              </a:rPr>
              <a:t>т	</a:t>
            </a:r>
            <a:r>
              <a:rPr sz="1800" b="1" spc="-5" dirty="0">
                <a:solidFill>
                  <a:srgbClr val="536321"/>
                </a:solidFill>
                <a:latin typeface="Arial"/>
                <a:cs typeface="Arial"/>
              </a:rPr>
              <a:t>е	х	н	</a:t>
            </a:r>
            <a:r>
              <a:rPr sz="1800" b="1" dirty="0">
                <a:solidFill>
                  <a:srgbClr val="536321"/>
                </a:solidFill>
                <a:latin typeface="Arial"/>
                <a:cs typeface="Arial"/>
              </a:rPr>
              <a:t>о	</a:t>
            </a:r>
            <a:r>
              <a:rPr sz="1800" b="1" spc="-5" dirty="0">
                <a:solidFill>
                  <a:srgbClr val="536321"/>
                </a:solidFill>
                <a:latin typeface="Arial"/>
                <a:cs typeface="Arial"/>
              </a:rPr>
              <a:t>л	</a:t>
            </a:r>
            <a:r>
              <a:rPr sz="1800" b="1" dirty="0">
                <a:solidFill>
                  <a:srgbClr val="536321"/>
                </a:solidFill>
                <a:latin typeface="Arial"/>
                <a:cs typeface="Arial"/>
              </a:rPr>
              <a:t>о	г	и	и</a:t>
            </a:r>
            <a:endParaRPr sz="180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8263128" y="1353311"/>
            <a:ext cx="562355" cy="49377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275319" y="1613916"/>
            <a:ext cx="562355" cy="4937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275319" y="1874520"/>
            <a:ext cx="562355" cy="49377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275319" y="2135123"/>
            <a:ext cx="562355" cy="49377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282940" y="2395727"/>
            <a:ext cx="559307" cy="4937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261604" y="2653283"/>
            <a:ext cx="562355" cy="49377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282940" y="2913888"/>
            <a:ext cx="562355" cy="49377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276843" y="3174492"/>
            <a:ext cx="560831" cy="49377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276843" y="3433571"/>
            <a:ext cx="562355" cy="49377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247888" y="3694176"/>
            <a:ext cx="560831" cy="49377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282940" y="3953255"/>
            <a:ext cx="562355" cy="49377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8376284" y="1408176"/>
            <a:ext cx="220979" cy="2885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940" algn="just">
              <a:lnSpc>
                <a:spcPts val="2105"/>
              </a:lnSpc>
            </a:pPr>
            <a:r>
              <a:rPr sz="1800" b="1" spc="-5" dirty="0">
                <a:solidFill>
                  <a:srgbClr val="536321"/>
                </a:solidFill>
                <a:latin typeface="Arial"/>
                <a:cs typeface="Arial"/>
              </a:rPr>
              <a:t>С</a:t>
            </a:r>
            <a:endParaRPr sz="1800">
              <a:latin typeface="Arial"/>
              <a:cs typeface="Arial"/>
            </a:endParaRPr>
          </a:p>
          <a:p>
            <a:pPr marL="12700" marR="5080" indent="27305" algn="just">
              <a:lnSpc>
                <a:spcPct val="94800"/>
              </a:lnSpc>
              <a:spcBef>
                <a:spcPts val="55"/>
              </a:spcBef>
            </a:pPr>
            <a:r>
              <a:rPr sz="1800" b="1" dirty="0">
                <a:solidFill>
                  <a:srgbClr val="536321"/>
                </a:solidFill>
                <a:latin typeface="Arial"/>
                <a:cs typeface="Arial"/>
              </a:rPr>
              <a:t>о  в  р  </a:t>
            </a:r>
            <a:r>
              <a:rPr sz="1800" b="1" spc="-5" dirty="0">
                <a:solidFill>
                  <a:srgbClr val="536321"/>
                </a:solidFill>
                <a:latin typeface="Arial"/>
                <a:cs typeface="Arial"/>
              </a:rPr>
              <a:t>е  </a:t>
            </a:r>
            <a:r>
              <a:rPr sz="1800" b="1" dirty="0">
                <a:solidFill>
                  <a:srgbClr val="536321"/>
                </a:solidFill>
                <a:latin typeface="Arial"/>
                <a:cs typeface="Arial"/>
              </a:rPr>
              <a:t>м  </a:t>
            </a:r>
            <a:r>
              <a:rPr sz="1800" b="1" spc="-5" dirty="0">
                <a:solidFill>
                  <a:srgbClr val="536321"/>
                </a:solidFill>
                <a:latin typeface="Arial"/>
                <a:cs typeface="Arial"/>
              </a:rPr>
              <a:t>е  </a:t>
            </a:r>
            <a:r>
              <a:rPr sz="1800" b="1" dirty="0">
                <a:solidFill>
                  <a:srgbClr val="536321"/>
                </a:solidFill>
                <a:latin typeface="Arial"/>
                <a:cs typeface="Arial"/>
              </a:rPr>
              <a:t>н  н  ы  </a:t>
            </a:r>
            <a:r>
              <a:rPr sz="1800" b="1" spc="-5" dirty="0">
                <a:solidFill>
                  <a:srgbClr val="536321"/>
                </a:solidFill>
                <a:latin typeface="Arial"/>
                <a:cs typeface="Arial"/>
              </a:rPr>
              <a:t>е</a:t>
            </a:r>
            <a:endParaRPr sz="180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8282940" y="4468367"/>
            <a:ext cx="556259" cy="49377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282940" y="4722876"/>
            <a:ext cx="562355" cy="49377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273795" y="4983479"/>
            <a:ext cx="559307" cy="49377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275319" y="5241035"/>
            <a:ext cx="562355" cy="4937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275319" y="5501640"/>
            <a:ext cx="562355" cy="49377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275319" y="5762244"/>
            <a:ext cx="562355" cy="49377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278368" y="6022847"/>
            <a:ext cx="562355" cy="49377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8402193" y="4538954"/>
            <a:ext cx="170815" cy="1824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890" algn="just">
              <a:lnSpc>
                <a:spcPct val="94500"/>
              </a:lnSpc>
            </a:pPr>
            <a:r>
              <a:rPr sz="1800" b="1" spc="-5" dirty="0">
                <a:solidFill>
                  <a:srgbClr val="536321"/>
                </a:solidFill>
                <a:latin typeface="Arial"/>
                <a:cs typeface="Arial"/>
              </a:rPr>
              <a:t>у  с  </a:t>
            </a:r>
            <a:r>
              <a:rPr sz="1800" b="1" dirty="0">
                <a:solidFill>
                  <a:srgbClr val="536321"/>
                </a:solidFill>
                <a:latin typeface="Arial"/>
                <a:cs typeface="Arial"/>
              </a:rPr>
              <a:t>л  о  в  и  </a:t>
            </a:r>
            <a:r>
              <a:rPr sz="1800" b="1" spc="-5" dirty="0">
                <a:solidFill>
                  <a:srgbClr val="536321"/>
                </a:solidFill>
                <a:latin typeface="Arial"/>
                <a:cs typeface="Arial"/>
              </a:rPr>
              <a:t>я</a:t>
            </a:r>
            <a:endParaRPr sz="1800">
              <a:latin typeface="Arial"/>
              <a:cs typeface="Arial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2786050" y="6143644"/>
            <a:ext cx="2880320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989856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муниципального этапа  конкурса «Воспитатель года - </a:t>
            </a:r>
            <a:r>
              <a:rPr lang="ru-RU" sz="32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2016»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2428868"/>
            <a:ext cx="7239000" cy="1546042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0" indent="0" algn="just">
              <a:buClr>
                <a:srgbClr val="B13F9A"/>
              </a:buClr>
              <a:buNone/>
            </a:pPr>
            <a:endParaRPr 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488" y="6072206"/>
            <a:ext cx="2952328" cy="63745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3438" y="5000636"/>
            <a:ext cx="3429024" cy="10001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место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Цуканова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Инна Михайловна - воспитатель МКДОУ «Центр развития ребенка – детский сад «Радуга»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5000636"/>
            <a:ext cx="3357586" cy="10001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место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Мешкова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Лариса Анатольевна - воспитатель МКДОУ «Центр развития ребенка – детский сад «Счастливое детство»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Documents and Settings\Пользователь\Рабочий стол\фото Мешк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285852" y="1928802"/>
            <a:ext cx="2143144" cy="3095653"/>
          </a:xfrm>
          <a:prstGeom prst="rect">
            <a:avLst/>
          </a:prstGeom>
          <a:noFill/>
        </p:spPr>
      </p:pic>
      <p:pic>
        <p:nvPicPr>
          <p:cNvPr id="12" name="Picture 5" descr="C:\Documents and Settings\Пользователь\Рабочий стол\Фото Цуканова И.М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86380" y="2000240"/>
            <a:ext cx="2208306" cy="29447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3336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Сектор опеки и попечительства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3"/>
          <p:cNvSpPr txBox="1">
            <a:spLocks/>
          </p:cNvSpPr>
          <p:nvPr/>
        </p:nvSpPr>
        <p:spPr>
          <a:xfrm>
            <a:off x="3071802" y="6072206"/>
            <a:ext cx="2900354" cy="68102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274320" marR="0" lvl="0" indent="-27432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Новая Усмань 2016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Содержимое 5" descr="C:\Documents and Settings\Пользователь\Рабочий стол\1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571612"/>
            <a:ext cx="507209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561228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Творческие отчеты коллективов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14612" y="6209928"/>
            <a:ext cx="2952328" cy="64807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5" name="Содержимое 14" descr="C:\Documents and Settings\Пользователь\Рабочий стол\зональный смотр\DSC_030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786190"/>
            <a:ext cx="3328965" cy="219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Documents and Settings\Пользователь\Рабочий стол\смотр 2 зона\DSC_089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857628"/>
            <a:ext cx="3357586" cy="213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Documents and Settings\Пользователь\Рабочий стол\смотр 1 зона\DSC_046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500174"/>
            <a:ext cx="342902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Documents and Settings\Пользователь\Рабочий стол\смотр 3 зона\DSC_112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500174"/>
            <a:ext cx="3263782" cy="218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Пользователь\Рабочий стол\смотр 1 зона\DSC_043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2857496"/>
            <a:ext cx="328614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2217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85794"/>
            <a:ext cx="8229600" cy="704104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Соревнования по стрельбе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286116" y="6072206"/>
            <a:ext cx="2900354" cy="68102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074" name="Picture 2" descr="C:\Documents and Settings\Пользователь\Рабочий стол\СТРЕЛЬБА\DSC_0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4000504"/>
            <a:ext cx="3001798" cy="1988192"/>
          </a:xfrm>
          <a:prstGeom prst="rect">
            <a:avLst/>
          </a:prstGeom>
          <a:noFill/>
        </p:spPr>
      </p:pic>
      <p:pic>
        <p:nvPicPr>
          <p:cNvPr id="6" name="Рисунок 5" descr="C:\Documents and Settings\Пользователь\Рабочий стол\СТРЕЛЬБА\DSC_019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714488"/>
            <a:ext cx="2986093" cy="205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Пользователь\Рабочий стол\СТРЕЛЬБА\DSC_02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4000504"/>
            <a:ext cx="313691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Пользователь\Рабочий стол\СТРЕЛЬБА\DSC_019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1714488"/>
            <a:ext cx="300039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8229600" cy="63266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Соревнования по волейболу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143240" y="6072206"/>
            <a:ext cx="3157502" cy="67434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5" name="Рисунок 4" descr="F:\волйбол\IMG_949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714753"/>
            <a:ext cx="3487737" cy="22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волйбол\IMG_95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714752"/>
            <a:ext cx="3414713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волйбол\IMG_95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285860"/>
            <a:ext cx="342902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волйбол\IMG_95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1285860"/>
            <a:ext cx="352584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85794"/>
            <a:ext cx="8229600" cy="6326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Соревнования по рыбной ловле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071802" y="6143644"/>
            <a:ext cx="3114668" cy="60958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6" name="Рисунок 5" descr="C:\Documents and Settings\Пользователь\Рабочий стол\рыбалка\DSC_02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71612"/>
            <a:ext cx="3381147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Пользователь\Рабочий стол\рыбалка\DSC_017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000504"/>
            <a:ext cx="342902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Пользователь\Рабочий стол\рыбалка\DSC_01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929066"/>
            <a:ext cx="348774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Пользователь\Рабочий стол\рыбалка\DSC_023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571612"/>
            <a:ext cx="352584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Пользователь\Рабочий стол\рыбалка\DSC_017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2928934"/>
            <a:ext cx="2859087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142984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ru-RU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«Если жить только для себя, своими  мелкими заботами о собственном благополучии, то от прожитого не останется и следа. Если жить  для других,  то другие  сберегут то, чему служил, чему отдавал себя».</a:t>
            </a:r>
            <a:endParaRPr lang="ru-RU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</a:p>
          <a:p>
            <a:pPr>
              <a:buNone/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Д. С. Лихачёв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3286116" y="6072206"/>
            <a:ext cx="2900354" cy="68102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274320" marR="0" lvl="0" indent="-27432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Новая Усмань 2016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500174"/>
            <a:ext cx="7704856" cy="85725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/>
                <a:ea typeface="Times New Roman"/>
              </a:rPr>
              <a:t>Отдел </a:t>
            </a:r>
            <a:r>
              <a:rPr lang="ru-RU" sz="24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образования, опеки, спорта и молодежной политики  </a:t>
            </a:r>
            <a:r>
              <a:rPr lang="ru-RU" sz="2400" b="1" dirty="0">
                <a:solidFill>
                  <a:schemeClr val="tx2"/>
                </a:solidFill>
                <a:latin typeface="Times New Roman"/>
                <a:ea typeface="Times New Roman"/>
              </a:rPr>
              <a:t>администрации Новоусманского муниципального района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2285992"/>
            <a:ext cx="7165852" cy="3500462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lvl="0" algn="ctr">
              <a:buClr>
                <a:srgbClr val="B13F9A"/>
              </a:buClr>
              <a:buNone/>
            </a:pPr>
            <a:r>
              <a:rPr lang="ru-RU" dirty="0" smtClean="0"/>
              <a:t>   </a:t>
            </a:r>
          </a:p>
          <a:p>
            <a:pPr lvl="0" algn="ctr">
              <a:buClr>
                <a:srgbClr val="B13F9A"/>
              </a:buClr>
              <a:buNone/>
            </a:pPr>
            <a:endParaRPr lang="ru-RU" sz="4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Clr>
                <a:srgbClr val="B13F9A"/>
              </a:buClr>
              <a:buNone/>
            </a:pPr>
            <a:r>
              <a:rPr lang="ru-RU" sz="4800" b="1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Спасибо </a:t>
            </a:r>
            <a:r>
              <a:rPr lang="ru-RU" sz="48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 </a:t>
            </a:r>
            <a:r>
              <a:rPr lang="ru-RU" sz="4800" b="1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внимание !</a:t>
            </a:r>
          </a:p>
          <a:p>
            <a:pPr lvl="0" algn="r">
              <a:buClr>
                <a:srgbClr val="B13F9A"/>
              </a:buClr>
              <a:buNone/>
            </a:pPr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r">
              <a:buClr>
                <a:srgbClr val="B13F9A"/>
              </a:buClr>
              <a:buNone/>
            </a:pPr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r">
              <a:buClr>
                <a:srgbClr val="B13F9A"/>
              </a:buClr>
              <a:buNone/>
            </a:pPr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 отдела </a:t>
            </a:r>
          </a:p>
          <a:p>
            <a:pPr lvl="0" algn="r">
              <a:buClr>
                <a:srgbClr val="B13F9A"/>
              </a:buClr>
              <a:buNone/>
            </a:pPr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С. Ю. Янышев</a:t>
            </a:r>
            <a:endParaRPr lang="ru-RU" sz="3200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3174" y="6143644"/>
            <a:ext cx="3168352" cy="59332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486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Пользователь\Рабочий стол\slaydy_1_se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43174" y="6143644"/>
            <a:ext cx="3168352" cy="59332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500174"/>
            <a:ext cx="7754112" cy="78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14884"/>
            <a:ext cx="8906256" cy="16154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43240" y="714356"/>
            <a:ext cx="2700528" cy="27736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noAutofit/>
          </a:bodyPr>
          <a:lstStyle/>
          <a:p>
            <a:pPr indent="0" algn="ctr">
              <a:lnSpc>
                <a:spcPts val="2210"/>
              </a:lnSpc>
              <a:spcAft>
                <a:spcPts val="3080"/>
              </a:spcAft>
            </a:pPr>
            <a:r>
              <a:rPr lang="ru" sz="3200" b="1" dirty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Выпускник XXI века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00430" y="1142984"/>
            <a:ext cx="1956816" cy="22555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>
              <a:lnSpc>
                <a:spcPts val="1900"/>
              </a:lnSpc>
              <a:spcBef>
                <a:spcPts val="3080"/>
              </a:spcBef>
            </a:pPr>
            <a:r>
              <a:rPr lang="ru" sz="1700" b="1" dirty="0">
                <a:latin typeface="Arial"/>
              </a:rPr>
              <a:t>Навыки XXI века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2357430"/>
            <a:ext cx="2773680" cy="50596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06400" indent="0">
              <a:lnSpc>
                <a:spcPts val="1450"/>
              </a:lnSpc>
            </a:pPr>
            <a:r>
              <a:rPr lang="ru" sz="1300" b="1" dirty="0">
                <a:latin typeface="Arial"/>
              </a:rPr>
              <a:t>Базовые навыки</a:t>
            </a:r>
          </a:p>
          <a:p>
            <a:pPr indent="0" algn="ctr">
              <a:lnSpc>
                <a:spcPts val="1200"/>
              </a:lnSpc>
            </a:pPr>
            <a:r>
              <a:rPr lang="ru" sz="1050" b="1" i="1" dirty="0">
                <a:latin typeface="Arial"/>
              </a:rPr>
              <a:t>Как учащиеся применяют базовые навыки для решения повседневных задач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3143248"/>
            <a:ext cx="2243328" cy="1645920"/>
          </a:xfrm>
          <a:prstGeom prst="rect">
            <a:avLst/>
          </a:prstGeom>
          <a:solidFill>
            <a:srgbClr val="B5E87F"/>
          </a:solidFill>
        </p:spPr>
        <p:txBody>
          <a:bodyPr lIns="0" tIns="0" rIns="0" bIns="0">
            <a:noAutofit/>
          </a:bodyPr>
          <a:lstStyle/>
          <a:p>
            <a:pPr marL="114300" indent="0" algn="just">
              <a:lnSpc>
                <a:spcPts val="1440"/>
              </a:lnSpc>
            </a:pPr>
            <a:r>
              <a:rPr lang="ru" sz="1100" b="1" dirty="0">
                <a:latin typeface="Arial"/>
              </a:rPr>
              <a:t>1.    Навыки чтения и письма</a:t>
            </a:r>
          </a:p>
          <a:p>
            <a:pPr marL="114300" indent="0">
              <a:lnSpc>
                <a:spcPts val="1440"/>
              </a:lnSpc>
            </a:pPr>
            <a:r>
              <a:rPr lang="ru" sz="1100" b="1" dirty="0">
                <a:latin typeface="Arial"/>
              </a:rPr>
              <a:t>2.    Математическая грамотность</a:t>
            </a:r>
          </a:p>
          <a:p>
            <a:pPr marL="114300" indent="0">
              <a:lnSpc>
                <a:spcPts val="1440"/>
              </a:lnSpc>
            </a:pPr>
            <a:r>
              <a:rPr lang="ru" sz="1100" b="1" dirty="0">
                <a:latin typeface="Arial"/>
              </a:rPr>
              <a:t>3.    Естественнонаучная грамотность</a:t>
            </a:r>
          </a:p>
          <a:p>
            <a:pPr marL="114300" indent="0">
              <a:lnSpc>
                <a:spcPts val="1440"/>
              </a:lnSpc>
            </a:pPr>
            <a:r>
              <a:rPr lang="ru" sz="1100" b="1" dirty="0">
                <a:latin typeface="Arial"/>
              </a:rPr>
              <a:t>4.    И КТ - грамотность</a:t>
            </a:r>
          </a:p>
          <a:p>
            <a:pPr marL="114300" indent="0">
              <a:lnSpc>
                <a:spcPts val="1440"/>
              </a:lnSpc>
            </a:pPr>
            <a:r>
              <a:rPr lang="ru" sz="1100" b="1" dirty="0">
                <a:latin typeface="Arial"/>
              </a:rPr>
              <a:t>5.    Финансовая грамотность</a:t>
            </a:r>
          </a:p>
          <a:p>
            <a:pPr marL="114300" indent="0">
              <a:lnSpc>
                <a:spcPts val="1440"/>
              </a:lnSpc>
            </a:pPr>
            <a:r>
              <a:rPr lang="ru" sz="1100" b="1" dirty="0">
                <a:latin typeface="Arial"/>
              </a:rPr>
              <a:t>6.    Культурная и гражданская грамотность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28992" y="2428868"/>
            <a:ext cx="2572512" cy="48158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28600" indent="0" algn="ctr">
              <a:lnSpc>
                <a:spcPts val="1224"/>
              </a:lnSpc>
            </a:pPr>
            <a:r>
              <a:rPr lang="ru" sz="1300" b="1" dirty="0">
                <a:latin typeface="Arial"/>
              </a:rPr>
              <a:t>Компетенции</a:t>
            </a:r>
          </a:p>
          <a:p>
            <a:pPr indent="0" algn="ctr">
              <a:lnSpc>
                <a:spcPts val="1224"/>
              </a:lnSpc>
            </a:pPr>
            <a:r>
              <a:rPr lang="ru" sz="1050" b="1" i="1" dirty="0">
                <a:latin typeface="Arial"/>
              </a:rPr>
              <a:t>Как учащиеся решают более сложные задачи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00430" y="3143248"/>
            <a:ext cx="2072640" cy="1091184"/>
          </a:xfrm>
          <a:prstGeom prst="rect">
            <a:avLst/>
          </a:prstGeom>
          <a:solidFill>
            <a:srgbClr val="FDB881"/>
          </a:solidFill>
        </p:spPr>
        <p:txBody>
          <a:bodyPr lIns="0" tIns="0" rIns="0" bIns="0">
            <a:noAutofit/>
          </a:bodyPr>
          <a:lstStyle/>
          <a:p>
            <a:pPr indent="0">
              <a:lnSpc>
                <a:spcPts val="1440"/>
              </a:lnSpc>
            </a:pPr>
            <a:r>
              <a:rPr lang="ru" sz="1100" b="1" dirty="0">
                <a:latin typeface="Arial"/>
              </a:rPr>
              <a:t>7.    Критическое мышление/решение задач</a:t>
            </a:r>
          </a:p>
          <a:p>
            <a:pPr indent="0">
              <a:lnSpc>
                <a:spcPts val="1440"/>
              </a:lnSpc>
            </a:pPr>
            <a:r>
              <a:rPr lang="ru" sz="1100" b="1" dirty="0">
                <a:latin typeface="Arial"/>
              </a:rPr>
              <a:t>8.    Креативность</a:t>
            </a:r>
          </a:p>
          <a:p>
            <a:pPr indent="0">
              <a:lnSpc>
                <a:spcPts val="1440"/>
              </a:lnSpc>
            </a:pPr>
            <a:r>
              <a:rPr lang="ru" sz="1100" b="1" dirty="0">
                <a:latin typeface="Arial"/>
              </a:rPr>
              <a:t>9.    Умение общаться</a:t>
            </a:r>
          </a:p>
          <a:p>
            <a:pPr indent="0">
              <a:lnSpc>
                <a:spcPts val="1440"/>
              </a:lnSpc>
            </a:pPr>
            <a:r>
              <a:rPr lang="ru" sz="1100" b="1" dirty="0">
                <a:latin typeface="Arial"/>
              </a:rPr>
              <a:t>10.    Умение работать в команде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00826" y="2357430"/>
            <a:ext cx="1908048" cy="131064"/>
          </a:xfrm>
          <a:prstGeom prst="rect">
            <a:avLst/>
          </a:prstGeom>
          <a:solidFill>
            <a:srgbClr val="F9D58C"/>
          </a:solidFill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1450"/>
              </a:lnSpc>
            </a:pPr>
            <a:r>
              <a:rPr lang="ru" sz="1300" b="1" dirty="0">
                <a:latin typeface="Arial"/>
              </a:rPr>
              <a:t>Личностные качества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00826" y="2643182"/>
            <a:ext cx="2148840" cy="268224"/>
          </a:xfrm>
          <a:prstGeom prst="rect">
            <a:avLst/>
          </a:prstGeom>
          <a:solidFill>
            <a:srgbClr val="F9D58C"/>
          </a:soli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1200"/>
              </a:lnSpc>
            </a:pPr>
            <a:r>
              <a:rPr lang="ru" sz="1050" b="1" i="1" dirty="0">
                <a:latin typeface="Arial"/>
              </a:rPr>
              <a:t>Как учащиеся справляются с изменениями окружающей среды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715140" y="3214686"/>
            <a:ext cx="1685544" cy="112776"/>
          </a:xfrm>
          <a:prstGeom prst="rect">
            <a:avLst/>
          </a:prstGeom>
          <a:solidFill>
            <a:srgbClr val="F9D58C"/>
          </a:solidFill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1440"/>
              </a:lnSpc>
            </a:pPr>
            <a:r>
              <a:rPr lang="ru" sz="1100" b="1" dirty="0">
                <a:latin typeface="Arial"/>
              </a:rPr>
              <a:t>11.    Любознательность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715140" y="3429000"/>
            <a:ext cx="1496568" cy="131064"/>
          </a:xfrm>
          <a:prstGeom prst="rect">
            <a:avLst/>
          </a:prstGeom>
          <a:solidFill>
            <a:srgbClr val="F9D58C"/>
          </a:solidFill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1440"/>
              </a:lnSpc>
            </a:pPr>
            <a:r>
              <a:rPr lang="ru" sz="1100" b="1" dirty="0">
                <a:latin typeface="Arial"/>
              </a:rPr>
              <a:t>12.    Инициативность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715140" y="3643314"/>
            <a:ext cx="1389888" cy="109728"/>
          </a:xfrm>
          <a:prstGeom prst="rect">
            <a:avLst/>
          </a:prstGeom>
          <a:solidFill>
            <a:srgbClr val="F9D58C"/>
          </a:solidFill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1440"/>
              </a:lnSpc>
            </a:pPr>
            <a:r>
              <a:rPr lang="ru" sz="1100" b="1" dirty="0">
                <a:latin typeface="Arial"/>
              </a:rPr>
              <a:t>13.    Настойчивость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715140" y="3857628"/>
            <a:ext cx="1243584" cy="326136"/>
          </a:xfrm>
          <a:prstGeom prst="rect">
            <a:avLst/>
          </a:prstGeom>
          <a:solidFill>
            <a:srgbClr val="F9D58C"/>
          </a:solidFill>
        </p:spPr>
        <p:txBody>
          <a:bodyPr lIns="0" tIns="0" rIns="0" bIns="0">
            <a:noAutofit/>
          </a:bodyPr>
          <a:lstStyle/>
          <a:p>
            <a:pPr indent="0">
              <a:lnSpc>
                <a:spcPts val="1440"/>
              </a:lnSpc>
            </a:pPr>
            <a:r>
              <a:rPr lang="ru" sz="1100" b="1" dirty="0">
                <a:latin typeface="Arial"/>
              </a:rPr>
              <a:t>14.    Способность адаптироваться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715140" y="4214818"/>
            <a:ext cx="1758696" cy="140208"/>
          </a:xfrm>
          <a:prstGeom prst="rect">
            <a:avLst/>
          </a:prstGeom>
          <a:solidFill>
            <a:srgbClr val="F9D58C"/>
          </a:solidFill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1440"/>
              </a:lnSpc>
            </a:pPr>
            <a:r>
              <a:rPr lang="ru" sz="1100" b="1" dirty="0">
                <a:latin typeface="Arial"/>
              </a:rPr>
              <a:t>15.    Лидерские качества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715140" y="4429132"/>
            <a:ext cx="1831848" cy="326136"/>
          </a:xfrm>
          <a:prstGeom prst="rect">
            <a:avLst/>
          </a:prstGeom>
          <a:solidFill>
            <a:srgbClr val="F9D58C"/>
          </a:solidFill>
        </p:spPr>
        <p:txBody>
          <a:bodyPr lIns="0" tIns="0" rIns="0" bIns="0">
            <a:noAutofit/>
          </a:bodyPr>
          <a:lstStyle/>
          <a:p>
            <a:pPr indent="0">
              <a:lnSpc>
                <a:spcPts val="1440"/>
              </a:lnSpc>
            </a:pPr>
            <a:r>
              <a:rPr lang="ru" sz="1100" b="1" dirty="0">
                <a:latin typeface="Arial"/>
              </a:rPr>
              <a:t>16.    Социальная и культурная грамотность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857488" y="6281936"/>
            <a:ext cx="2880320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472" y="4556760"/>
            <a:ext cx="932688" cy="10881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203960"/>
            <a:ext cx="8662416" cy="56540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57554" y="714356"/>
            <a:ext cx="3857652" cy="27736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noAutofit/>
          </a:bodyPr>
          <a:lstStyle/>
          <a:p>
            <a:pPr indent="0" algn="r">
              <a:lnSpc>
                <a:spcPts val="2210"/>
              </a:lnSpc>
              <a:spcAft>
                <a:spcPts val="2240"/>
              </a:spcAft>
            </a:pPr>
            <a:r>
              <a:rPr lang="ru" sz="32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Системность в  образовании</a:t>
            </a:r>
            <a:endParaRPr lang="ru" sz="3200" b="1" dirty="0">
              <a:solidFill>
                <a:schemeClr val="accent2">
                  <a:lumMod val="75000"/>
                </a:schemeClr>
              </a:solidFill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488" y="1071546"/>
            <a:ext cx="4139184" cy="26822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2010"/>
              </a:lnSpc>
              <a:spcBef>
                <a:spcPts val="2240"/>
              </a:spcBef>
            </a:pPr>
            <a:r>
              <a:rPr lang="ru" sz="1800" b="1" dirty="0">
                <a:solidFill>
                  <a:srgbClr val="387026"/>
                </a:solidFill>
                <a:latin typeface="Arial"/>
              </a:rPr>
              <a:t>Сетевые формы реализации ОП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86578" y="1785926"/>
            <a:ext cx="1127760" cy="37795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450"/>
              </a:lnSpc>
            </a:pPr>
            <a:r>
              <a:rPr lang="ru" sz="1300" b="1" dirty="0">
                <a:solidFill>
                  <a:srgbClr val="C00000"/>
                </a:solidFill>
                <a:latin typeface="Arial"/>
              </a:rPr>
              <a:t>Дошкольное</a:t>
            </a:r>
          </a:p>
          <a:p>
            <a:pPr indent="0">
              <a:lnSpc>
                <a:spcPts val="1450"/>
              </a:lnSpc>
            </a:pPr>
            <a:r>
              <a:rPr lang="ru" sz="1300" b="1" dirty="0">
                <a:solidFill>
                  <a:srgbClr val="C00000"/>
                </a:solidFill>
                <a:latin typeface="Arial"/>
              </a:rPr>
              <a:t>образование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00166" y="1928802"/>
            <a:ext cx="1127760" cy="37795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1450"/>
              </a:lnSpc>
            </a:pPr>
            <a:r>
              <a:rPr lang="ru" sz="1300" b="1" dirty="0">
                <a:solidFill>
                  <a:srgbClr val="FFFFFF"/>
                </a:solidFill>
                <a:latin typeface="Arial"/>
              </a:rPr>
              <a:t>Общее</a:t>
            </a:r>
          </a:p>
          <a:p>
            <a:pPr indent="0">
              <a:lnSpc>
                <a:spcPts val="1450"/>
              </a:lnSpc>
            </a:pPr>
            <a:r>
              <a:rPr lang="ru" sz="1300" b="1" dirty="0">
                <a:solidFill>
                  <a:srgbClr val="FFFFFF"/>
                </a:solidFill>
                <a:latin typeface="Arial"/>
              </a:rPr>
              <a:t>образование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429520" y="3429000"/>
            <a:ext cx="554736" cy="164592"/>
          </a:xfrm>
          <a:prstGeom prst="rect">
            <a:avLst/>
          </a:prstGeom>
          <a:solidFill>
            <a:srgbClr val="E7EAF4"/>
          </a:solidFill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1450"/>
              </a:lnSpc>
            </a:pPr>
            <a:r>
              <a:rPr lang="ru" sz="1300" b="1" dirty="0">
                <a:latin typeface="Arial"/>
              </a:rPr>
              <a:t>Кадры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46592" y="3822192"/>
            <a:ext cx="10972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1670"/>
              </a:lnSpc>
            </a:pPr>
            <a:r>
              <a:rPr lang="ru" sz="1500" b="1">
                <a:solidFill>
                  <a:srgbClr val="BCBEB4"/>
                </a:solidFill>
                <a:latin typeface="Arial"/>
              </a:rPr>
              <a:t>х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500958" y="4143380"/>
            <a:ext cx="725424" cy="128016"/>
          </a:xfrm>
          <a:prstGeom prst="rect">
            <a:avLst/>
          </a:prstGeom>
          <a:solidFill>
            <a:srgbClr val="E7EAF4"/>
          </a:solidFill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1450"/>
              </a:lnSpc>
            </a:pPr>
            <a:r>
              <a:rPr lang="ru" sz="1300" b="1" dirty="0">
                <a:latin typeface="Arial"/>
              </a:rPr>
              <a:t>Мат. тех.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85786" y="3643314"/>
            <a:ext cx="810768" cy="128016"/>
          </a:xfrm>
          <a:prstGeom prst="rect">
            <a:avLst/>
          </a:prstGeom>
          <a:solidFill>
            <a:srgbClr val="E7EAF4"/>
          </a:solidFill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1450"/>
              </a:lnSpc>
            </a:pPr>
            <a:r>
              <a:rPr lang="ru" sz="1300" b="1" dirty="0">
                <a:latin typeface="Arial"/>
              </a:rPr>
              <a:t>Финансы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72396" y="4357694"/>
            <a:ext cx="713232" cy="134112"/>
          </a:xfrm>
          <a:prstGeom prst="rect">
            <a:avLst/>
          </a:prstGeom>
          <a:solidFill>
            <a:srgbClr val="E7EAF4"/>
          </a:solidFill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1450"/>
              </a:lnSpc>
            </a:pPr>
            <a:r>
              <a:rPr lang="ru" sz="1300" b="1" dirty="0">
                <a:latin typeface="Arial"/>
              </a:rPr>
              <a:t>условия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428728" y="5643578"/>
            <a:ext cx="1493520" cy="37795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450"/>
              </a:lnSpc>
            </a:pPr>
            <a:r>
              <a:rPr lang="ru" sz="1300" b="1" dirty="0">
                <a:solidFill>
                  <a:srgbClr val="C00000"/>
                </a:solidFill>
                <a:latin typeface="Arial"/>
              </a:rPr>
              <a:t>Дополнительное</a:t>
            </a:r>
          </a:p>
          <a:p>
            <a:pPr marL="190500" indent="0">
              <a:lnSpc>
                <a:spcPts val="1450"/>
              </a:lnSpc>
            </a:pPr>
            <a:r>
              <a:rPr lang="ru" sz="1300" b="1" dirty="0">
                <a:solidFill>
                  <a:srgbClr val="C00000"/>
                </a:solidFill>
                <a:latin typeface="Arial"/>
              </a:rPr>
              <a:t>образование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86512" y="5643578"/>
            <a:ext cx="1481328" cy="37795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680"/>
              </a:lnSpc>
            </a:pPr>
            <a:r>
              <a:rPr lang="ru" sz="1300" b="1" dirty="0">
                <a:solidFill>
                  <a:srgbClr val="C00000"/>
                </a:solidFill>
                <a:latin typeface="Arial"/>
              </a:rPr>
              <a:t>Профессиональ ное образование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86116" y="6072206"/>
            <a:ext cx="2880320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357166"/>
            <a:ext cx="7239000" cy="102072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Система дошкольного образования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0100" y="1643050"/>
            <a:ext cx="7239000" cy="435771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atin typeface="Times New Roman"/>
                <a:ea typeface="Times New Roman"/>
              </a:rPr>
              <a:t>15 </a:t>
            </a:r>
            <a:r>
              <a:rPr lang="ru-RU" sz="4000" dirty="0">
                <a:latin typeface="Times New Roman"/>
                <a:ea typeface="Times New Roman"/>
              </a:rPr>
              <a:t>муниципальных </a:t>
            </a:r>
            <a:endParaRPr lang="ru-RU" sz="4000" dirty="0" smtClean="0">
              <a:latin typeface="Times New Roman"/>
              <a:ea typeface="Times New Roman"/>
            </a:endParaRPr>
          </a:p>
          <a:p>
            <a:pPr marL="0" indent="0" algn="ctr">
              <a:buNone/>
            </a:pPr>
            <a:r>
              <a:rPr lang="ru-RU" sz="4000" dirty="0" smtClean="0">
                <a:latin typeface="Times New Roman"/>
                <a:ea typeface="Times New Roman"/>
              </a:rPr>
              <a:t>дошкольных </a:t>
            </a:r>
            <a:r>
              <a:rPr lang="ru-RU" sz="4000" dirty="0">
                <a:latin typeface="Times New Roman"/>
                <a:ea typeface="Times New Roman"/>
              </a:rPr>
              <a:t>образовательных </a:t>
            </a:r>
            <a:r>
              <a:rPr lang="ru-RU" sz="4000" dirty="0" smtClean="0">
                <a:latin typeface="Times New Roman"/>
                <a:ea typeface="Times New Roman"/>
              </a:rPr>
              <a:t>учреждений – из них</a:t>
            </a:r>
          </a:p>
          <a:p>
            <a:pPr marL="0" indent="0" algn="ctr">
              <a:buNone/>
            </a:pPr>
            <a:r>
              <a:rPr lang="ru-RU" sz="4000" dirty="0" smtClean="0">
                <a:latin typeface="Times New Roman"/>
              </a:rPr>
              <a:t>4 - центра развития ребенка</a:t>
            </a:r>
          </a:p>
          <a:p>
            <a:pPr marL="0" indent="0" algn="ctr">
              <a:buNone/>
            </a:pPr>
            <a:r>
              <a:rPr lang="ru-RU" sz="4000" dirty="0" smtClean="0">
                <a:latin typeface="Times New Roman"/>
              </a:rPr>
              <a:t>2  - детских сада общеразвивающего вида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488" y="6143644"/>
            <a:ext cx="2880320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267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МКДОУ «Центр развития ребенка - детский сад «Орленок»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786050" y="6143644"/>
            <a:ext cx="3257544" cy="60958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6" name="Рисунок 5" descr="C:\Documents and Settings\Пользователь\Рабочий стол\101_28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85926"/>
            <a:ext cx="3300409" cy="199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Пользователь\Рабочий стол\101_28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929066"/>
            <a:ext cx="3157536" cy="210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Пользователь\Рабочий стол\101_28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000504"/>
            <a:ext cx="3228984" cy="2047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Пользователь\Рабочий стол\101_28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9" y="1785926"/>
            <a:ext cx="3071834" cy="204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Пользователь\Рабочий стол\101_283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2714620"/>
            <a:ext cx="3071834" cy="206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eaLnBrk="0" fontAlgn="base" hangingPunct="0">
              <a:lnSpc>
                <a:spcPts val="2000"/>
              </a:lnSpc>
              <a:spcBef>
                <a:spcPts val="200"/>
              </a:spcBef>
              <a:spcAft>
                <a:spcPct val="0"/>
              </a:spcAft>
            </a:pPr>
            <a:r>
              <a:rPr lang="ru-RU" sz="1800" cap="none" dirty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/>
            </a:r>
            <a:br>
              <a:rPr lang="ru-RU" sz="1800" cap="none" dirty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8662" y="1714488"/>
            <a:ext cx="7239000" cy="41068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lvl="0" indent="0"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26 общеобразовательных учреждений: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16 - средних общеобразовательных школ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- основных  общеобразовательных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школ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4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488" y="6143644"/>
            <a:ext cx="2880320" cy="5726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428604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Сеть общеобразовательных учреждений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205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43050"/>
            <a:ext cx="7239000" cy="484632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623128"/>
            <a:ext cx="345638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7" name="Рисунок 6" descr="C:\Users\Наталья Владимировна\Desktop\2013\ДО\Дистанционное Обучение ГОБУ ВО ЦЛПДО\Фотоотч\МКОУ Р-Хавская СОШ\DSC016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3084031" cy="2146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Наталья Владимировна\Desktop\2013\ДО\Дистанционное Обучение ГОБУ ВО ЦЛПДО\Фотоотч\МКОУ Р-Хавская СОШ\DSC016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857364"/>
            <a:ext cx="3199080" cy="208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Наталья Владимировна\AppData\Local\Temp\HamsterArc{7076c509-455d-41f9-bb8b-a22e2a98cb26}\DSCN48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14818"/>
            <a:ext cx="315647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Наталья Владимировна\AppData\Local\Temp\HamsterArc{28a6e7ff-6190-4c3f-bf46-df1a805a227f}\DSCN488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143380"/>
            <a:ext cx="3163490" cy="237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Наталья Владимировна\AppData\Local\Temp\HamsterArc{8d9b5a00-f8ae-465a-b0d4-2a529dfb7196}\DSCN488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2643182"/>
            <a:ext cx="2260583" cy="296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55776" y="6278386"/>
            <a:ext cx="3168352" cy="57611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2016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Инновационные проекты в области школьного образования </a:t>
            </a:r>
            <a:endParaRPr lang="ru-RU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3217</TotalTime>
  <Words>1469</Words>
  <Application>Microsoft Office PowerPoint</Application>
  <PresentationFormat>Экран (4:3)</PresentationFormat>
  <Paragraphs>346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Поток</vt:lpstr>
      <vt:lpstr>Слайд 1</vt:lpstr>
      <vt:lpstr>Отдел образования, опеки, спорта и молодежной политики администрации Новоусманского муниципального района Воронежской области  </vt:lpstr>
      <vt:lpstr>Государственная политика в сфере образования</vt:lpstr>
      <vt:lpstr>Слайд 4</vt:lpstr>
      <vt:lpstr>Слайд 5</vt:lpstr>
      <vt:lpstr>Система дошкольного образования</vt:lpstr>
      <vt:lpstr>МКДОУ «Центр развития ребенка - детский сад «Орленок»</vt:lpstr>
      <vt:lpstr> </vt:lpstr>
      <vt:lpstr>Инновационные проекты в области школьного образования </vt:lpstr>
      <vt:lpstr>Доступная среда</vt:lpstr>
      <vt:lpstr>       Результаты   ЕГЭ в 2016 году</vt:lpstr>
      <vt:lpstr>        Результаты   ОГЭ в 2016 году</vt:lpstr>
      <vt:lpstr>Результаты третьего этапа Всероссийской олимпиады школьников в 2016 году</vt:lpstr>
      <vt:lpstr>Победитель областного конкурса   исследовательских работ  «Литературное краеведение»</vt:lpstr>
      <vt:lpstr>Районные стипендии отличникам</vt:lpstr>
      <vt:lpstr>МКУДО  «ДЮЦ»</vt:lpstr>
      <vt:lpstr>Достижения воспитанников  МКУДО «ДЮЦ»</vt:lpstr>
      <vt:lpstr>Районные мероприятия МКУДО «ДЮЦ»</vt:lpstr>
      <vt:lpstr>Результаты областных конкурсов</vt:lpstr>
      <vt:lpstr>МКОУДОД «Новоусманская  ДЮСШ»</vt:lpstr>
      <vt:lpstr>Центр лыжной подготовки «Дубрава»</vt:lpstr>
      <vt:lpstr>МКУДО  «Шуберская ДЮСШ»</vt:lpstr>
      <vt:lpstr>Летняя оздоровительная кампания 2016 года</vt:lpstr>
      <vt:lpstr>Летняя оздоровительная кампания 2016 года</vt:lpstr>
      <vt:lpstr>Муниципальный  этап  конкурса «Учитель года - 2016»</vt:lpstr>
      <vt:lpstr>Победитель  муниципального  этапа  конкурса  «Учитель года - 2016»</vt:lpstr>
      <vt:lpstr>Результаты муниципального  этапа  конкурса  «Учитель года - 2016»</vt:lpstr>
      <vt:lpstr>  Муниципальный этап  конкурса «Воспитатель года - 2016» </vt:lpstr>
      <vt:lpstr>Победитель  муниципального этапа  конкурса «Воспитатель года - 2016» </vt:lpstr>
      <vt:lpstr>Результаты муниципального этапа  конкурса «Воспитатель года - 2016»</vt:lpstr>
      <vt:lpstr>Сектор опеки и попечительства</vt:lpstr>
      <vt:lpstr>Творческие отчеты коллективов</vt:lpstr>
      <vt:lpstr>Соревнования по стрельбе</vt:lpstr>
      <vt:lpstr>Соревнования по волейболу</vt:lpstr>
      <vt:lpstr>Соревнования по рыбной ловле</vt:lpstr>
      <vt:lpstr>Слайд 36</vt:lpstr>
      <vt:lpstr>Отдел образования, опеки, спорта и молодежной политики  администрации Новоусманского муниципального района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Районная гибкая методическая служба Новоусманского муниципального района Воронежской области</dc:title>
  <dc:creator>Каланчина</dc:creator>
  <cp:lastModifiedBy>Пользователь</cp:lastModifiedBy>
  <cp:revision>488</cp:revision>
  <dcterms:created xsi:type="dcterms:W3CDTF">2011-03-02T06:59:47Z</dcterms:created>
  <dcterms:modified xsi:type="dcterms:W3CDTF">2016-08-26T04:24:32Z</dcterms:modified>
</cp:coreProperties>
</file>